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37"/>
  </p:notesMasterIdLst>
  <p:sldIdLst>
    <p:sldId id="256" r:id="rId2"/>
    <p:sldId id="340" r:id="rId3"/>
    <p:sldId id="341" r:id="rId4"/>
    <p:sldId id="342" r:id="rId5"/>
    <p:sldId id="343" r:id="rId6"/>
    <p:sldId id="351" r:id="rId7"/>
    <p:sldId id="365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2" r:id="rId16"/>
    <p:sldId id="353" r:id="rId17"/>
    <p:sldId id="354" r:id="rId18"/>
    <p:sldId id="355" r:id="rId19"/>
    <p:sldId id="356" r:id="rId20"/>
    <p:sldId id="357" r:id="rId21"/>
    <p:sldId id="366" r:id="rId22"/>
    <p:sldId id="336" r:id="rId23"/>
    <p:sldId id="359" r:id="rId24"/>
    <p:sldId id="360" r:id="rId25"/>
    <p:sldId id="367" r:id="rId26"/>
    <p:sldId id="358" r:id="rId27"/>
    <p:sldId id="369" r:id="rId28"/>
    <p:sldId id="368" r:id="rId29"/>
    <p:sldId id="361" r:id="rId30"/>
    <p:sldId id="337" r:id="rId31"/>
    <p:sldId id="338" r:id="rId32"/>
    <p:sldId id="362" r:id="rId33"/>
    <p:sldId id="363" r:id="rId34"/>
    <p:sldId id="339" r:id="rId35"/>
    <p:sldId id="364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876E7E-06F1-E147-AE72-07706452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D5AD2-D837-7C48-85A2-9661C6E6641B}" type="slidenum">
              <a:rPr lang="en-US"/>
              <a:pPr/>
              <a:t>22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09C65-74BB-9743-A715-0489D3C72FD0}" type="slidenum">
              <a:rPr lang="en-US"/>
              <a:pPr/>
              <a:t>23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DA075-1E53-BE4C-AB5B-ECEE0FCE79B1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E9BE866-D187-3847-B87A-89DF2F33C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D3C3-0A86-4548-93D2-55CD5745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C9E0-B54C-904A-8B6A-195AD89D2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6E1A-2675-874E-A3A1-186DED056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A7428-A369-DA4F-829E-D3225590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C1539-35E0-F64F-A17B-B4B264C6B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D58C-B060-A74D-B579-00C8C4789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1DF9-BAD3-CF4E-AB6D-DF0EAC0B8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B1F3-1810-804D-A601-8E6E7DB0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D48E4-9DD8-E840-86B7-36AC20DFE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479BC-EBCC-C64B-BA6E-F30A168AB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762000"/>
            <a:chOff x="288" y="19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" y="342"/>
              <a:ext cx="4902" cy="9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 flipV="1">
              <a:off x="408" y="671"/>
              <a:ext cx="4989" cy="28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DF7391-1B0B-ED40-A4CB-7FED42709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df"/><Relationship Id="rId21" Type="http://schemas.openxmlformats.org/officeDocument/2006/relationships/image" Target="../media/image22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10" Type="http://schemas.openxmlformats.org/officeDocument/2006/relationships/image" Target="../media/image11.pdf"/><Relationship Id="rId11" Type="http://schemas.openxmlformats.org/officeDocument/2006/relationships/image" Target="../media/image12.png"/><Relationship Id="rId12" Type="http://schemas.openxmlformats.org/officeDocument/2006/relationships/image" Target="../media/image13.pdf"/><Relationship Id="rId13" Type="http://schemas.openxmlformats.org/officeDocument/2006/relationships/image" Target="../media/image14.png"/><Relationship Id="rId14" Type="http://schemas.openxmlformats.org/officeDocument/2006/relationships/image" Target="../media/image15.pdf"/><Relationship Id="rId15" Type="http://schemas.openxmlformats.org/officeDocument/2006/relationships/image" Target="../media/image16.png"/><Relationship Id="rId16" Type="http://schemas.openxmlformats.org/officeDocument/2006/relationships/image" Target="../media/image17.pdf"/><Relationship Id="rId17" Type="http://schemas.openxmlformats.org/officeDocument/2006/relationships/image" Target="../media/image18.png"/><Relationship Id="rId18" Type="http://schemas.openxmlformats.org/officeDocument/2006/relationships/image" Target="../media/image19.pdf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8" Type="http://schemas.openxmlformats.org/officeDocument/2006/relationships/image" Target="../media/image9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df"/><Relationship Id="rId20" Type="http://schemas.openxmlformats.org/officeDocument/2006/relationships/image" Target="../media/image22.png"/><Relationship Id="rId21" Type="http://schemas.openxmlformats.org/officeDocument/2006/relationships/image" Target="../media/image23.wmf"/><Relationship Id="rId10" Type="http://schemas.openxmlformats.org/officeDocument/2006/relationships/image" Target="../media/image12.png"/><Relationship Id="rId11" Type="http://schemas.openxmlformats.org/officeDocument/2006/relationships/image" Target="../media/image13.pdf"/><Relationship Id="rId12" Type="http://schemas.openxmlformats.org/officeDocument/2006/relationships/image" Target="../media/image14.png"/><Relationship Id="rId13" Type="http://schemas.openxmlformats.org/officeDocument/2006/relationships/image" Target="../media/image15.pdf"/><Relationship Id="rId14" Type="http://schemas.openxmlformats.org/officeDocument/2006/relationships/image" Target="../media/image16.png"/><Relationship Id="rId15" Type="http://schemas.openxmlformats.org/officeDocument/2006/relationships/image" Target="../media/image17.pdf"/><Relationship Id="rId16" Type="http://schemas.openxmlformats.org/officeDocument/2006/relationships/image" Target="../media/image18.png"/><Relationship Id="rId17" Type="http://schemas.openxmlformats.org/officeDocument/2006/relationships/image" Target="../media/image19.pdf"/><Relationship Id="rId18" Type="http://schemas.openxmlformats.org/officeDocument/2006/relationships/image" Target="../media/image20.png"/><Relationship Id="rId19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7" Type="http://schemas.openxmlformats.org/officeDocument/2006/relationships/image" Target="../media/image9.pdf"/><Relationship Id="rId8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i="1" dirty="0" smtClean="0"/>
              <a:t>Foundations of successful digital libraries, partnerships and sustainability</a:t>
            </a:r>
            <a:endParaRPr lang="en-US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305800" cy="2514600"/>
          </a:xfrm>
        </p:spPr>
        <p:txBody>
          <a:bodyPr/>
          <a:lstStyle/>
          <a:p>
            <a:r>
              <a:rPr lang="en-US" i="1" dirty="0" smtClean="0"/>
              <a:t>When a digital library is driven by its users</a:t>
            </a:r>
          </a:p>
          <a:p>
            <a:r>
              <a:rPr lang="en-US" dirty="0" smtClean="0"/>
              <a:t>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Gerd Kortemeyer</a:t>
            </a:r>
          </a:p>
          <a:p>
            <a:pPr>
              <a:buFont typeface="Arial" charset="0"/>
              <a:buNone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Michigan State University</a:t>
            </a:r>
          </a:p>
          <a:p>
            <a:pPr>
              <a:buFont typeface="Arial" charset="0"/>
              <a:buNone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LON-CAPA Project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867400"/>
            <a:ext cx="1270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2200" y="1219200"/>
            <a:ext cx="444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EcoEd</a:t>
            </a:r>
            <a:r>
              <a:rPr lang="en-US" sz="3600" dirty="0"/>
              <a:t> DL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 Selective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172" name="Picture 4" descr="earth-h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534400" cy="42672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2164" name="AutoShape 5"/>
          <p:cNvSpPr>
            <a:spLocks noChangeArrowheads="1"/>
          </p:cNvSpPr>
          <p:nvPr/>
        </p:nvSpPr>
        <p:spPr bwMode="auto">
          <a:xfrm>
            <a:off x="838200" y="3200400"/>
            <a:ext cx="1371600" cy="381000"/>
          </a:xfrm>
          <a:prstGeom prst="wedgeRectCallout">
            <a:avLst>
              <a:gd name="adj1" fmla="val 48162"/>
              <a:gd name="adj2" fmla="val -81667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USA: 106</a:t>
            </a:r>
          </a:p>
        </p:txBody>
      </p:sp>
      <p:sp>
        <p:nvSpPr>
          <p:cNvPr id="92165" name="AutoShape 6"/>
          <p:cNvSpPr>
            <a:spLocks noChangeArrowheads="1"/>
          </p:cNvSpPr>
          <p:nvPr/>
        </p:nvSpPr>
        <p:spPr bwMode="auto">
          <a:xfrm>
            <a:off x="533400" y="2209800"/>
            <a:ext cx="1600200" cy="381000"/>
          </a:xfrm>
          <a:prstGeom prst="wedgeRectCallout">
            <a:avLst>
              <a:gd name="adj1" fmla="val 52481"/>
              <a:gd name="adj2" fmla="val 8458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Canada: 6</a:t>
            </a:r>
          </a:p>
        </p:txBody>
      </p:sp>
      <p:sp>
        <p:nvSpPr>
          <p:cNvPr id="92166" name="AutoShape 7"/>
          <p:cNvSpPr>
            <a:spLocks noChangeArrowheads="1"/>
          </p:cNvSpPr>
          <p:nvPr/>
        </p:nvSpPr>
        <p:spPr bwMode="auto">
          <a:xfrm>
            <a:off x="3048000" y="2133600"/>
            <a:ext cx="1752600" cy="381000"/>
          </a:xfrm>
          <a:prstGeom prst="wedgeRectCallout">
            <a:avLst>
              <a:gd name="adj1" fmla="val 52356"/>
              <a:gd name="adj2" fmla="val 9458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Germany: 3</a:t>
            </a:r>
          </a:p>
        </p:txBody>
      </p:sp>
      <p:sp>
        <p:nvSpPr>
          <p:cNvPr id="92167" name="AutoShape 8"/>
          <p:cNvSpPr>
            <a:spLocks noChangeArrowheads="1"/>
          </p:cNvSpPr>
          <p:nvPr/>
        </p:nvSpPr>
        <p:spPr bwMode="auto">
          <a:xfrm>
            <a:off x="5257800" y="2286000"/>
            <a:ext cx="1447800" cy="381000"/>
          </a:xfrm>
          <a:prstGeom prst="wedgeRectCallout">
            <a:avLst>
              <a:gd name="adj1" fmla="val -40352"/>
              <a:gd name="adj2" fmla="val 14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Turkey: 1</a:t>
            </a:r>
          </a:p>
        </p:txBody>
      </p:sp>
      <p:sp>
        <p:nvSpPr>
          <p:cNvPr id="92168" name="AutoShape 9"/>
          <p:cNvSpPr>
            <a:spLocks noChangeArrowheads="1"/>
          </p:cNvSpPr>
          <p:nvPr/>
        </p:nvSpPr>
        <p:spPr bwMode="auto">
          <a:xfrm>
            <a:off x="5181600" y="3429000"/>
            <a:ext cx="1295400" cy="381000"/>
          </a:xfrm>
          <a:prstGeom prst="wedgeRectCallout">
            <a:avLst>
              <a:gd name="adj1" fmla="val -29903"/>
              <a:gd name="adj2" fmla="val -11583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Israel: 2</a:t>
            </a:r>
          </a:p>
        </p:txBody>
      </p:sp>
      <p:sp>
        <p:nvSpPr>
          <p:cNvPr id="92169" name="AutoShape 10"/>
          <p:cNvSpPr>
            <a:spLocks noChangeArrowheads="1"/>
          </p:cNvSpPr>
          <p:nvPr/>
        </p:nvSpPr>
        <p:spPr bwMode="auto">
          <a:xfrm>
            <a:off x="6705600" y="3048000"/>
            <a:ext cx="2057400" cy="381000"/>
          </a:xfrm>
          <a:prstGeom prst="wedgeRectCallout">
            <a:avLst>
              <a:gd name="adj1" fmla="val 5171"/>
              <a:gd name="adj2" fmla="val -14000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South Korea: 1</a:t>
            </a:r>
          </a:p>
        </p:txBody>
      </p:sp>
      <p:sp>
        <p:nvSpPr>
          <p:cNvPr id="92170" name="AutoShape 11"/>
          <p:cNvSpPr>
            <a:spLocks noChangeArrowheads="1"/>
          </p:cNvSpPr>
          <p:nvPr/>
        </p:nvSpPr>
        <p:spPr bwMode="auto">
          <a:xfrm>
            <a:off x="5486400" y="4953000"/>
            <a:ext cx="2057400" cy="381000"/>
          </a:xfrm>
          <a:prstGeom prst="wedgeRectCallout">
            <a:avLst>
              <a:gd name="adj1" fmla="val -69523"/>
              <a:gd name="adj2" fmla="val -11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South Africa: 1</a:t>
            </a:r>
          </a:p>
        </p:txBody>
      </p:sp>
      <p:sp>
        <p:nvSpPr>
          <p:cNvPr id="92171" name="AutoShape 12"/>
          <p:cNvSpPr>
            <a:spLocks noChangeArrowheads="1"/>
          </p:cNvSpPr>
          <p:nvPr/>
        </p:nvSpPr>
        <p:spPr bwMode="auto">
          <a:xfrm>
            <a:off x="3581400" y="4800600"/>
            <a:ext cx="1143000" cy="381000"/>
          </a:xfrm>
          <a:prstGeom prst="wedgeRectCallout">
            <a:avLst>
              <a:gd name="adj1" fmla="val -59722"/>
              <a:gd name="adj2" fmla="val -16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Brazil: 1</a:t>
            </a:r>
          </a:p>
        </p:txBody>
      </p:sp>
      <p:sp>
        <p:nvSpPr>
          <p:cNvPr id="92172" name="Text Box 13"/>
          <p:cNvSpPr txBox="1">
            <a:spLocks noChangeArrowheads="1"/>
          </p:cNvSpPr>
          <p:nvPr/>
        </p:nvSpPr>
        <p:spPr bwMode="auto">
          <a:xfrm>
            <a:off x="228600" y="1246188"/>
            <a:ext cx="658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High Schools, Colleges, and Universities</a:t>
            </a:r>
            <a:endParaRPr lang="en-US"/>
          </a:p>
        </p:txBody>
      </p:sp>
      <p:sp>
        <p:nvSpPr>
          <p:cNvPr id="92173" name="Text Box 14"/>
          <p:cNvSpPr txBox="1">
            <a:spLocks noChangeArrowheads="1"/>
          </p:cNvSpPr>
          <p:nvPr/>
        </p:nvSpPr>
        <p:spPr bwMode="auto">
          <a:xfrm>
            <a:off x="381000" y="6172200"/>
            <a:ext cx="7853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… plus grant projects and publishing companies.</a:t>
            </a:r>
            <a:endParaRPr lang="en-US"/>
          </a:p>
        </p:txBody>
      </p:sp>
      <p:sp>
        <p:nvSpPr>
          <p:cNvPr id="92174" name="AutoShape 15"/>
          <p:cNvSpPr>
            <a:spLocks noChangeArrowheads="1"/>
          </p:cNvSpPr>
          <p:nvPr/>
        </p:nvSpPr>
        <p:spPr bwMode="auto">
          <a:xfrm>
            <a:off x="2819400" y="3200400"/>
            <a:ext cx="1981200" cy="381000"/>
          </a:xfrm>
          <a:prstGeom prst="wedgeRectCallout">
            <a:avLst>
              <a:gd name="adj1" fmla="val 50801"/>
              <a:gd name="adj2" fmla="val -14833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Switzerland: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 Selective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domain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3" y="1177925"/>
            <a:ext cx="7246937" cy="560387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3505200"/>
            <a:ext cx="2133600" cy="1600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  <a:defRPr/>
            </a:pPr>
            <a:r>
              <a:rPr lang="en-US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130 member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Selective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dirty="0" smtClean="0"/>
              <a:t>Be selective about whom you allow to contribute – </a:t>
            </a:r>
            <a:r>
              <a:rPr lang="en-US" b="1" dirty="0" smtClean="0"/>
              <a:t>but then give them freedom</a:t>
            </a:r>
          </a:p>
          <a:p>
            <a:r>
              <a:rPr lang="en-US" dirty="0" smtClean="0"/>
              <a:t>In case of LON-CAPA:</a:t>
            </a:r>
          </a:p>
          <a:p>
            <a:pPr lvl="1"/>
            <a:r>
              <a:rPr lang="en-US" dirty="0" smtClean="0"/>
              <a:t>No explicit peer-review</a:t>
            </a:r>
          </a:p>
          <a:p>
            <a:pPr lvl="2"/>
            <a:r>
              <a:rPr lang="en-US" dirty="0" smtClean="0"/>
              <a:t>hurdle to contributing</a:t>
            </a:r>
          </a:p>
          <a:p>
            <a:pPr lvl="2"/>
            <a:r>
              <a:rPr lang="en-US" dirty="0" smtClean="0"/>
              <a:t>bottleneck</a:t>
            </a:r>
          </a:p>
          <a:p>
            <a:pPr lvl="1"/>
            <a:r>
              <a:rPr lang="en-US" dirty="0" smtClean="0"/>
              <a:t>But: implicit peer-review through usage tracking</a:t>
            </a:r>
          </a:p>
          <a:p>
            <a:pPr lvl="1"/>
            <a:r>
              <a:rPr lang="en-US" dirty="0" smtClean="0"/>
              <a:t>Another instructor choosing a resource for his or her course is peer-review!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 Selective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timer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4913"/>
            <a:ext cx="7489825" cy="557688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86600" y="2667000"/>
            <a:ext cx="1981200" cy="1371600"/>
          </a:xfrm>
          <a:prstGeom prst="wedgeRectCallout">
            <a:avLst>
              <a:gd name="adj1" fmla="val -29270"/>
              <a:gd name="adj2" fmla="val -933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Shared content repository with almost 350,000 resources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-23868"/>
              <a:gd name="adj2" fmla="val -76986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 150,000 online homework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662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content - not counting commercial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1524000" y="14478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5240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2895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3528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524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6764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657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743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124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57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26717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1430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938" y="49434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 rot="1831445">
            <a:off x="2509838" y="29940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A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 rot="1831445">
            <a:off x="4502150" y="44148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B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 rot="1831445">
            <a:off x="1527175" y="48688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C</a:t>
            </a:r>
          </a:p>
        </p:txBody>
      </p:sp>
      <p:sp>
        <p:nvSpPr>
          <p:cNvPr id="21" name="Left-Right-Up Arrow 20"/>
          <p:cNvSpPr/>
          <p:nvPr/>
        </p:nvSpPr>
        <p:spPr bwMode="auto">
          <a:xfrm rot="20469067">
            <a:off x="3100388" y="24304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/>
              <a:t>Interserver</a:t>
            </a:r>
          </a:p>
        </p:txBody>
      </p:sp>
      <p:sp>
        <p:nvSpPr>
          <p:cNvPr id="22" name="Left-Right Arrow 21"/>
          <p:cNvSpPr/>
          <p:nvPr/>
        </p:nvSpPr>
        <p:spPr bwMode="auto">
          <a:xfrm rot="907672">
            <a:off x="1463675" y="17764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 bwMode="auto">
          <a:xfrm rot="20878315">
            <a:off x="4195763" y="15208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/>
              <a:t>Web</a:t>
            </a:r>
          </a:p>
        </p:txBody>
      </p:sp>
      <p:sp>
        <p:nvSpPr>
          <p:cNvPr id="24" name="Left-Right Arrow 23"/>
          <p:cNvSpPr/>
          <p:nvPr/>
        </p:nvSpPr>
        <p:spPr bwMode="auto">
          <a:xfrm rot="19855670">
            <a:off x="922338" y="50133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" name="Left-Right Arrow 24"/>
          <p:cNvSpPr/>
          <p:nvPr/>
        </p:nvSpPr>
        <p:spPr bwMode="auto">
          <a:xfrm>
            <a:off x="6019800" y="2895600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0" y="6167438"/>
            <a:ext cx="268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Student Computer</a:t>
            </a: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152400" y="2362200"/>
            <a:ext cx="1536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Instructor</a:t>
            </a:r>
            <a:br>
              <a:rPr lang="en-US"/>
            </a:br>
            <a:r>
              <a:rPr lang="en-US"/>
              <a:t>Computer</a:t>
            </a: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685800" y="14478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3200400" y="5396805"/>
            <a:ext cx="5867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 smtClean="0"/>
              <a:t>Institutions</a:t>
            </a:r>
          </a:p>
          <a:p>
            <a:pPr algn="r"/>
            <a:r>
              <a:rPr lang="en-US" sz="2800" dirty="0" smtClean="0"/>
              <a:t>running </a:t>
            </a:r>
            <a:r>
              <a:rPr lang="en-US" sz="2800" b="1" dirty="0" smtClean="0"/>
              <a:t>their own</a:t>
            </a:r>
          </a:p>
          <a:p>
            <a:pPr algn="r"/>
            <a:r>
              <a:rPr lang="en-US" sz="2800" dirty="0" smtClean="0"/>
              <a:t>installations for </a:t>
            </a:r>
            <a:r>
              <a:rPr lang="en-US" sz="2800" b="1" dirty="0" smtClean="0"/>
              <a:t>their own </a:t>
            </a:r>
            <a:r>
              <a:rPr lang="en-US" sz="2800" dirty="0" smtClean="0"/>
              <a:t>teaching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562600"/>
          </a:xfrm>
        </p:spPr>
        <p:txBody>
          <a:bodyPr/>
          <a:lstStyle/>
          <a:p>
            <a:r>
              <a:rPr lang="en-US" sz="2800" dirty="0" smtClean="0"/>
              <a:t>LON-CAPA is a “franchise” – local ownership</a:t>
            </a:r>
          </a:p>
          <a:p>
            <a:pPr lvl="1"/>
            <a:r>
              <a:rPr lang="en-US" sz="2400" dirty="0" smtClean="0"/>
              <a:t>For example, at MSU 11,000 student course enrollments per semester running out of LON-CAPA</a:t>
            </a:r>
          </a:p>
          <a:p>
            <a:pPr lvl="1"/>
            <a:r>
              <a:rPr lang="en-US" sz="2400" dirty="0" smtClean="0"/>
              <a:t>UIUC: 9,000 student course enrollments</a:t>
            </a:r>
          </a:p>
          <a:p>
            <a:pPr lvl="1"/>
            <a:r>
              <a:rPr lang="en-US" sz="2400" dirty="0" smtClean="0"/>
              <a:t>SFU, </a:t>
            </a:r>
            <a:r>
              <a:rPr lang="en-US" sz="2400" dirty="0" err="1" smtClean="0"/>
              <a:t>Ostfalia</a:t>
            </a:r>
            <a:r>
              <a:rPr lang="en-US" sz="2400" dirty="0" smtClean="0"/>
              <a:t>, Ohio U, …</a:t>
            </a:r>
          </a:p>
          <a:p>
            <a:r>
              <a:rPr lang="en-US" sz="2800" dirty="0" smtClean="0"/>
              <a:t>Programmers and support staff paid by the partner institutions as part of their instructional support cost – that’s where the 4 fulltime and 3 </a:t>
            </a:r>
            <a:r>
              <a:rPr lang="en-US" sz="2800" dirty="0" err="1" smtClean="0"/>
              <a:t>parttime</a:t>
            </a:r>
            <a:r>
              <a:rPr lang="en-US" sz="2800" dirty="0" smtClean="0"/>
              <a:t> staff people come from</a:t>
            </a:r>
          </a:p>
          <a:p>
            <a:r>
              <a:rPr lang="en-US" sz="2800" b="1" dirty="0" smtClean="0"/>
              <a:t>LON-CAPA development and support tied into universities’ core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at institutions:</a:t>
            </a:r>
          </a:p>
          <a:p>
            <a:pPr lvl="1"/>
            <a:r>
              <a:rPr lang="en-US" dirty="0" smtClean="0"/>
              <a:t>Programmers</a:t>
            </a:r>
            <a:br>
              <a:rPr lang="en-US" dirty="0" smtClean="0"/>
            </a:br>
            <a:r>
              <a:rPr lang="en-US" dirty="0" smtClean="0"/>
              <a:t>(open-source software platform)</a:t>
            </a:r>
          </a:p>
          <a:p>
            <a:pPr lvl="1"/>
            <a:r>
              <a:rPr lang="en-US" dirty="0" smtClean="0"/>
              <a:t>Scholarship</a:t>
            </a:r>
          </a:p>
          <a:p>
            <a:pPr lvl="1"/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“Marketing”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43400"/>
            <a:ext cx="3149600" cy="223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648200"/>
            <a:ext cx="968502" cy="1919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67000"/>
            <a:ext cx="2565400" cy="208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962400"/>
            <a:ext cx="1467456" cy="2693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1143000"/>
            <a:ext cx="1336675" cy="545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Share the wealth </a:t>
            </a:r>
            <a:r>
              <a:rPr lang="en-US" dirty="0" smtClean="0"/>
              <a:t>– help your partner institutions get funding, publicity, etc</a:t>
            </a:r>
          </a:p>
          <a:p>
            <a:pPr lvl="1"/>
            <a:r>
              <a:rPr lang="en-US" dirty="0" smtClean="0"/>
              <a:t>Make platform and content available for free</a:t>
            </a:r>
          </a:p>
          <a:p>
            <a:pPr lvl="1"/>
            <a:r>
              <a:rPr lang="en-US" dirty="0" smtClean="0"/>
              <a:t>Grants do not need to come to you directly to help</a:t>
            </a:r>
          </a:p>
          <a:p>
            <a:pPr lvl="1"/>
            <a:r>
              <a:rPr lang="en-US" dirty="0" smtClean="0"/>
              <a:t>Let other institutions do connected scholarship</a:t>
            </a:r>
          </a:p>
          <a:p>
            <a:pPr lvl="1"/>
            <a:r>
              <a:rPr lang="en-US" dirty="0" smtClean="0"/>
              <a:t>Other people can do marketing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Examples:</a:t>
            </a:r>
          </a:p>
          <a:p>
            <a:r>
              <a:rPr lang="en-US" sz="2000" dirty="0" smtClean="0"/>
              <a:t>Current EUR 200,000 grant to partner university in Germany – MSU does not get one cent of that directly, but project benefits greatly</a:t>
            </a:r>
          </a:p>
          <a:p>
            <a:r>
              <a:rPr lang="en-US" sz="2000" dirty="0" smtClean="0"/>
              <a:t>Current and past NSF-ASA and NSF-CCLI grants using LON-CAPA as platform – LON-CAPA benefits</a:t>
            </a:r>
          </a:p>
          <a:p>
            <a:r>
              <a:rPr lang="en-US" sz="2000" dirty="0" smtClean="0"/>
              <a:t>German university paid for booth at </a:t>
            </a:r>
            <a:r>
              <a:rPr lang="en-US" sz="2000" dirty="0" err="1" smtClean="0"/>
              <a:t>CeBIT</a:t>
            </a:r>
            <a:r>
              <a:rPr lang="en-US" sz="2000" dirty="0" smtClean="0"/>
              <a:t> exhibit two weeks ago</a:t>
            </a:r>
          </a:p>
          <a:p>
            <a:r>
              <a:rPr lang="en-US" sz="2000" dirty="0" smtClean="0"/>
              <a:t>Scholars at other universities publishing research papers and opinion pieces about LON-CAPA</a:t>
            </a:r>
          </a:p>
          <a:p>
            <a:r>
              <a:rPr lang="en-US" sz="2000" dirty="0" smtClean="0"/>
              <a:t>Students at various institutions doing</a:t>
            </a:r>
            <a:br>
              <a:rPr lang="en-US" sz="2000" dirty="0" smtClean="0"/>
            </a:br>
            <a:r>
              <a:rPr lang="en-US" sz="2000" dirty="0" smtClean="0"/>
              <a:t>thesis work on LON-CAPA</a:t>
            </a:r>
          </a:p>
          <a:p>
            <a:r>
              <a:rPr lang="en-US" sz="2000" dirty="0" smtClean="0"/>
              <a:t>School offering paid professional</a:t>
            </a:r>
            <a:br>
              <a:rPr lang="en-US" sz="2000" dirty="0" smtClean="0"/>
            </a:br>
            <a:r>
              <a:rPr lang="en-US" sz="2000" dirty="0" smtClean="0"/>
              <a:t>development on LON-CAPA to other</a:t>
            </a:r>
            <a:br>
              <a:rPr lang="en-US" sz="2000" dirty="0" smtClean="0"/>
            </a:br>
            <a:r>
              <a:rPr lang="en-US" sz="2000" dirty="0" smtClean="0"/>
              <a:t>schools</a:t>
            </a:r>
          </a:p>
          <a:p>
            <a:r>
              <a:rPr lang="en-US" sz="2000" dirty="0" smtClean="0"/>
              <a:t>Other universities hosting annual</a:t>
            </a:r>
            <a:br>
              <a:rPr lang="en-US" sz="2000" dirty="0" smtClean="0"/>
            </a:br>
            <a:r>
              <a:rPr lang="en-US" sz="2000" dirty="0" smtClean="0"/>
              <a:t>conferences</a:t>
            </a:r>
            <a:endParaRPr lang="en-US" sz="2000" dirty="0"/>
          </a:p>
        </p:txBody>
      </p:sp>
      <p:pic>
        <p:nvPicPr>
          <p:cNvPr id="4" name="Picture 3" descr="ceb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3886201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concrete questions that came up at this workshop:</a:t>
            </a:r>
          </a:p>
          <a:p>
            <a:pPr lvl="1"/>
            <a:r>
              <a:rPr lang="en-US" dirty="0" smtClean="0"/>
              <a:t>What is the incentive for authors to contribute?</a:t>
            </a:r>
          </a:p>
          <a:p>
            <a:pPr lvl="1"/>
            <a:r>
              <a:rPr lang="en-US" dirty="0" smtClean="0"/>
              <a:t>Is there some direct and sustainable income stream?</a:t>
            </a:r>
          </a:p>
          <a:p>
            <a:r>
              <a:rPr lang="en-US" dirty="0" smtClean="0"/>
              <a:t>Good questions!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LON-CAPA?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Snap Shot</a:t>
            </a:r>
            <a:br>
              <a:rPr lang="en-US" dirty="0" smtClean="0"/>
            </a:br>
            <a:r>
              <a:rPr lang="en-US" dirty="0" smtClean="0"/>
              <a:t>March 2010</a:t>
            </a:r>
          </a:p>
          <a:p>
            <a:r>
              <a:rPr lang="en-US" sz="2800" dirty="0" smtClean="0"/>
              <a:t>3 faculty leaders</a:t>
            </a:r>
          </a:p>
          <a:p>
            <a:r>
              <a:rPr lang="en-US" sz="2800" dirty="0" smtClean="0"/>
              <a:t>4 fulltime staff</a:t>
            </a:r>
          </a:p>
          <a:p>
            <a:r>
              <a:rPr lang="en-US" sz="2800" dirty="0" smtClean="0"/>
              <a:t>3 </a:t>
            </a:r>
            <a:r>
              <a:rPr lang="en-US" sz="2800" dirty="0" err="1" smtClean="0"/>
              <a:t>parttime</a:t>
            </a:r>
            <a:r>
              <a:rPr lang="en-US" sz="2800" dirty="0" smtClean="0"/>
              <a:t> staff</a:t>
            </a:r>
          </a:p>
          <a:p>
            <a:r>
              <a:rPr lang="en-US" sz="2800" dirty="0" smtClean="0"/>
              <a:t>2 students doing thesis work</a:t>
            </a:r>
          </a:p>
          <a:p>
            <a:r>
              <a:rPr lang="en-US" sz="2800" dirty="0" smtClean="0"/>
              <a:t>5 publishing companies</a:t>
            </a:r>
          </a:p>
          <a:p>
            <a:r>
              <a:rPr lang="en-US" sz="2800" dirty="0" smtClean="0"/>
              <a:t>1 spin-off business</a:t>
            </a:r>
          </a:p>
          <a:p>
            <a:r>
              <a:rPr lang="en-US" sz="2800" dirty="0" smtClean="0"/>
              <a:t>130 institutions (high schools, colleges, universities)</a:t>
            </a:r>
          </a:p>
          <a:p>
            <a:r>
              <a:rPr lang="en-US" sz="2800" dirty="0" smtClean="0"/>
              <a:t>540 authors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 descr="tmcc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39278"/>
            <a:ext cx="5152451" cy="19373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this for their own teaching, contributions </a:t>
            </a:r>
            <a:r>
              <a:rPr lang="en-US" smtClean="0"/>
              <a:t>not purely altruistic</a:t>
            </a:r>
          </a:p>
          <a:p>
            <a:r>
              <a:rPr lang="en-US" dirty="0" smtClean="0"/>
              <a:t>Needs some critical mass of content:</a:t>
            </a:r>
          </a:p>
          <a:p>
            <a:pPr lvl="1"/>
            <a:r>
              <a:rPr lang="en-US" dirty="0" smtClean="0"/>
              <a:t>If instructors find 80% of what they want for their course, but are missing some concrete things, they might be very willing to just contribute that “missing piece.”</a:t>
            </a:r>
          </a:p>
          <a:p>
            <a:pPr lvl="1"/>
            <a:r>
              <a:rPr lang="en-US" dirty="0" smtClean="0"/>
              <a:t>Chicken before egg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Assurance that any content they generate today is going to keep being available</a:t>
            </a:r>
          </a:p>
          <a:p>
            <a:pPr lvl="1"/>
            <a:r>
              <a:rPr lang="en-US" dirty="0" smtClean="0"/>
              <a:t>Investment has to pay off when teaching the course again a year, two years, </a:t>
            </a:r>
            <a:r>
              <a:rPr lang="en-US" i="1" dirty="0" err="1" smtClean="0"/>
              <a:t>n</a:t>
            </a:r>
            <a:r>
              <a:rPr lang="en-US" dirty="0" smtClean="0"/>
              <a:t> years from now</a:t>
            </a:r>
          </a:p>
          <a:p>
            <a:pPr lvl="1"/>
            <a:r>
              <a:rPr lang="en-US" dirty="0" smtClean="0"/>
              <a:t>Provide security and stewardship for content</a:t>
            </a:r>
          </a:p>
          <a:p>
            <a:pPr lvl="1"/>
            <a:r>
              <a:rPr lang="en-US" dirty="0" smtClean="0"/>
              <a:t>We still support content written in 1993</a:t>
            </a:r>
          </a:p>
          <a:p>
            <a:pPr lvl="1"/>
            <a:r>
              <a:rPr lang="en-US" dirty="0" smtClean="0"/>
              <a:t>You are entrusted with that content!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876800"/>
          </a:xfrm>
        </p:spPr>
        <p:txBody>
          <a:bodyPr/>
          <a:lstStyle/>
          <a:p>
            <a:r>
              <a:rPr lang="en-US" dirty="0" smtClean="0"/>
              <a:t>Faculty need to see impact:</a:t>
            </a:r>
          </a:p>
          <a:p>
            <a:pPr lvl="1"/>
            <a:r>
              <a:rPr lang="en-US" dirty="0" smtClean="0"/>
              <a:t>Faculty have some urge to “broadcast”</a:t>
            </a:r>
          </a:p>
          <a:p>
            <a:pPr lvl="1"/>
            <a:r>
              <a:rPr lang="en-US" dirty="0" smtClean="0"/>
              <a:t>They want to see things used</a:t>
            </a:r>
          </a:p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Show authors how</a:t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>many students in</a:t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>how many</a:t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>courses at how</a:t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>many institutions</a:t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>used their stuff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How to Get Contributions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971800"/>
            <a:ext cx="3352800" cy="33706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/>
          </p:cNvSpPr>
          <p:nvPr/>
        </p:nvSpPr>
        <p:spPr bwMode="auto">
          <a:xfrm>
            <a:off x="53975" y="1219200"/>
            <a:ext cx="4500563" cy="3695700"/>
          </a:xfrm>
          <a:prstGeom prst="rect">
            <a:avLst/>
          </a:prstGeom>
          <a:solidFill>
            <a:srgbClr val="CCFFCC">
              <a:alpha val="30196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4608513" y="1219200"/>
            <a:ext cx="4500562" cy="3695700"/>
          </a:xfrm>
          <a:prstGeom prst="rect">
            <a:avLst/>
          </a:prstGeom>
          <a:solidFill>
            <a:srgbClr val="FFCC99">
              <a:alpha val="30196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>
                <a:ea typeface="ＭＳ Ｐゴシック" charset="-128"/>
                <a:cs typeface="ＭＳ Ｐゴシック" charset="-128"/>
              </a:rPr>
              <a:t>How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to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Get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Contributions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338" y="1219200"/>
            <a:ext cx="8786812" cy="5518150"/>
            <a:chOff x="144" y="864"/>
            <a:chExt cx="7872" cy="4944"/>
          </a:xfrm>
        </p:grpSpPr>
        <p:sp>
          <p:nvSpPr>
            <p:cNvPr id="7987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65549" name="Text Box 7"/>
            <p:cNvSpPr txBox="1">
              <a:spLocks/>
            </p:cNvSpPr>
            <p:nvPr/>
          </p:nvSpPr>
          <p:spPr bwMode="auto">
            <a:xfrm>
              <a:off x="1680" y="4656"/>
              <a:ext cx="5047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</a:t>
              </a:r>
              <a:r>
                <a:rPr lang="de-DE" sz="3400" dirty="0" err="1" smtClean="0"/>
                <a:t>Institutional</a:t>
              </a:r>
              <a:r>
                <a:rPr lang="de-DE" sz="3400" dirty="0" smtClean="0"/>
                <a:t/>
              </a:r>
              <a:br>
                <a:rPr lang="de-DE" sz="3400" dirty="0" smtClean="0"/>
              </a:br>
              <a:r>
                <a:rPr lang="de-DE" sz="3400" dirty="0" smtClean="0"/>
                <a:t>Digital </a:t>
              </a:r>
              <a:r>
                <a:rPr lang="de-DE" sz="3400" dirty="0" err="1" smtClean="0"/>
                <a:t>Resource</a:t>
              </a:r>
              <a:r>
                <a:rPr lang="de-DE" sz="3400" dirty="0" smtClean="0"/>
                <a:t> </a:t>
              </a:r>
              <a:r>
                <a:rPr lang="de-DE" sz="3400" dirty="0"/>
                <a:t>Library</a:t>
              </a:r>
            </a:p>
          </p:txBody>
        </p:sp>
        <p:sp>
          <p:nvSpPr>
            <p:cNvPr id="7988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Resource Assembly</a:t>
              </a:r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7988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7988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5555" name="Picture 1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6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7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8" name="Picture 1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9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rcRect/>
                <a:stretch>
                  <a:fillRect/>
                </a:stretch>
              </p:blipFill>
            </mc:Choice>
            <mc:Fallback>
              <p:blipFill>
                <a:blip r:embed="rId1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0" name="Picture 1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rcRect/>
                <a:stretch>
                  <a:fillRect/>
                </a:stretch>
              </p:blipFill>
            </mc:Choice>
            <mc:Fallback>
              <p:blipFill>
                <a:blip r:embed="rId1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9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Resource Assembly</a:t>
              </a:r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7989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7989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5566" name="Picture 2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7" name="Picture 2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8" name="Picture 2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9" name="Picture 2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rcRect/>
                <a:stretch>
                  <a:fillRect/>
                </a:stretch>
              </p:blipFill>
            </mc:Choice>
            <mc:Fallback>
              <p:blipFill>
                <a:blip r:embed="rId1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70" name="Picture 2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rcRect/>
                <a:stretch>
                  <a:fillRect/>
                </a:stretch>
              </p:blipFill>
            </mc:Choice>
            <mc:Fallback>
              <p:blipFill>
                <a:blip r:embed="rId1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71" name="Picture 2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rcRect/>
                <a:stretch>
                  <a:fillRect/>
                </a:stretch>
              </p:blipFill>
            </mc:Choice>
            <mc:Fallback>
              <p:blipFill>
                <a:blip r:embed="rId2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902" name="Line 30"/>
          <p:cNvSpPr>
            <a:spLocks noChangeShapeType="1"/>
          </p:cNvSpPr>
          <p:nvPr/>
        </p:nvSpPr>
        <p:spPr bwMode="auto">
          <a:xfrm flipH="1">
            <a:off x="857250" y="1593850"/>
            <a:ext cx="750888" cy="4232275"/>
          </a:xfrm>
          <a:prstGeom prst="line">
            <a:avLst/>
          </a:prstGeom>
          <a:noFill/>
          <a:ln w="76200">
            <a:solidFill>
              <a:srgbClr val="FF0000">
                <a:alpha val="89999"/>
              </a:srgbClr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 flipH="1">
            <a:off x="1231900" y="2557463"/>
            <a:ext cx="3965575" cy="3268662"/>
          </a:xfrm>
          <a:prstGeom prst="line">
            <a:avLst/>
          </a:prstGeom>
          <a:noFill/>
          <a:ln w="76200">
            <a:solidFill>
              <a:srgbClr val="FF0000">
                <a:alpha val="89999"/>
              </a:srgbClr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 flipH="1">
            <a:off x="1339850" y="4325938"/>
            <a:ext cx="4125913" cy="1714500"/>
          </a:xfrm>
          <a:prstGeom prst="line">
            <a:avLst/>
          </a:prstGeom>
          <a:noFill/>
          <a:ln w="76200">
            <a:solidFill>
              <a:srgbClr val="FF0000">
                <a:alpha val="89999"/>
              </a:srgbClr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9905" name="Picture 3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14313" y="5843588"/>
            <a:ext cx="982662" cy="785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79906" name="Picture 3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23200" y="5505450"/>
            <a:ext cx="874713" cy="892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79907" name="Line 35"/>
          <p:cNvSpPr>
            <a:spLocks noChangeShapeType="1"/>
          </p:cNvSpPr>
          <p:nvPr/>
        </p:nvSpPr>
        <p:spPr bwMode="auto">
          <a:xfrm flipH="1">
            <a:off x="1339850" y="5934075"/>
            <a:ext cx="6429375" cy="374650"/>
          </a:xfrm>
          <a:prstGeom prst="line">
            <a:avLst/>
          </a:prstGeom>
          <a:noFill/>
          <a:ln w="76200">
            <a:solidFill>
              <a:srgbClr val="FF0000">
                <a:alpha val="89999"/>
              </a:srgbClr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133600"/>
            <a:ext cx="3854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371599"/>
            <a:ext cx="8867775" cy="1152525"/>
          </a:xfrm>
          <a:noFill/>
        </p:spPr>
        <p:txBody>
          <a:bodyPr/>
          <a:lstStyle/>
          <a:p>
            <a:pPr marL="487363" indent="-487363" defTabSz="1300163" eaLnBrk="1" hangingPunct="1">
              <a:lnSpc>
                <a:spcPct val="90000"/>
              </a:lnSpc>
              <a:tabLst>
                <a:tab pos="10287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Authors can see how their materials are performing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3" y="2587625"/>
            <a:ext cx="6099175" cy="3313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5070475"/>
            <a:ext cx="5089525" cy="1144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6759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en-US" smtClean="0">
                <a:ea typeface="ＭＳ Ｐゴシック" charset="-128"/>
                <a:cs typeface="ＭＳ Ｐゴシック" charset="-128"/>
              </a:rPr>
              <a:t>How to Get Contributions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Cross-institutional use</a:t>
            </a:r>
            <a:endParaRPr lang="en-US" dirty="0"/>
          </a:p>
        </p:txBody>
      </p:sp>
      <p:pic>
        <p:nvPicPr>
          <p:cNvPr id="4" name="Picture 4" descr="sh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391400" cy="4939954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Contributions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00" y="1371600"/>
            <a:ext cx="5862400" cy="5302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5562600"/>
          </a:xfrm>
        </p:spPr>
        <p:txBody>
          <a:bodyPr/>
          <a:lstStyle/>
          <a:p>
            <a:r>
              <a:rPr lang="en-US" dirty="0" smtClean="0"/>
              <a:t>Creates communities of practice!</a:t>
            </a:r>
          </a:p>
          <a:p>
            <a:r>
              <a:rPr lang="en-US" dirty="0" smtClean="0"/>
              <a:t>Connects colleagues doing the same thing</a:t>
            </a:r>
          </a:p>
          <a:p>
            <a:r>
              <a:rPr lang="en-US" dirty="0" smtClean="0"/>
              <a:t>Annual conferences and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dirty="0" smtClean="0"/>
              <a:t>Minimal effort to contribute materials</a:t>
            </a:r>
          </a:p>
          <a:p>
            <a:pPr lvl="1"/>
            <a:r>
              <a:rPr lang="en-US" dirty="0" smtClean="0"/>
              <a:t>Offers interface to enter detailed metadata, but not required</a:t>
            </a:r>
          </a:p>
          <a:p>
            <a:pPr lvl="1"/>
            <a:r>
              <a:rPr lang="en-US" dirty="0" smtClean="0"/>
              <a:t>Ability to assign cascading metadata to collections of resources</a:t>
            </a:r>
          </a:p>
          <a:p>
            <a:r>
              <a:rPr lang="en-US" dirty="0" smtClean="0"/>
              <a:t>System continually collects metadata based on use</a:t>
            </a:r>
          </a:p>
          <a:p>
            <a:pPr lvl="1"/>
            <a:r>
              <a:rPr lang="en-US" dirty="0" smtClean="0"/>
              <a:t>Contexts</a:t>
            </a:r>
          </a:p>
          <a:p>
            <a:pPr lvl="1"/>
            <a:r>
              <a:rPr lang="en-US" dirty="0" smtClean="0"/>
              <a:t>Connections between resources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force: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23932"/>
            <a:ext cx="6961031" cy="36340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01198"/>
            <a:ext cx="3443288" cy="18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" name="Left Arrow 5"/>
          <p:cNvSpPr/>
          <p:nvPr/>
        </p:nvSpPr>
        <p:spPr bwMode="auto">
          <a:xfrm>
            <a:off x="7239000" y="4267200"/>
            <a:ext cx="1447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&gt;80% reuse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7239000" y="4020838"/>
            <a:ext cx="1447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&lt;30% reuse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Sustainable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Direct sustainable income stream?</a:t>
            </a:r>
          </a:p>
          <a:p>
            <a:r>
              <a:rPr lang="en-US" sz="2400" dirty="0" smtClean="0"/>
              <a:t>Do not want to charge for software</a:t>
            </a:r>
          </a:p>
          <a:p>
            <a:pPr lvl="1"/>
            <a:r>
              <a:rPr lang="en-US" sz="2000" dirty="0" smtClean="0"/>
              <a:t>Believe in open-source</a:t>
            </a:r>
          </a:p>
          <a:p>
            <a:r>
              <a:rPr lang="en-US" sz="2400" dirty="0" smtClean="0"/>
              <a:t>Do not want to charge the students</a:t>
            </a:r>
          </a:p>
          <a:p>
            <a:pPr lvl="1"/>
            <a:r>
              <a:rPr lang="en-US" sz="2000" dirty="0" smtClean="0"/>
              <a:t>Education already expensive enough</a:t>
            </a:r>
          </a:p>
          <a:p>
            <a:r>
              <a:rPr lang="en-US" sz="2400" dirty="0" smtClean="0"/>
              <a:t>Micropayment schemes</a:t>
            </a:r>
          </a:p>
          <a:p>
            <a:pPr lvl="1"/>
            <a:r>
              <a:rPr lang="en-US" sz="2000" dirty="0" smtClean="0"/>
              <a:t>Too cumbersome</a:t>
            </a:r>
          </a:p>
          <a:p>
            <a:pPr lvl="1"/>
            <a:r>
              <a:rPr lang="en-US" sz="2000" dirty="0" smtClean="0"/>
              <a:t>Possible conflicts with institutional intellectual property policies</a:t>
            </a:r>
          </a:p>
          <a:p>
            <a:pPr lvl="1"/>
            <a:r>
              <a:rPr lang="en-US" sz="2000" dirty="0" smtClean="0"/>
              <a:t>Textbook publishers don’t play</a:t>
            </a:r>
          </a:p>
          <a:p>
            <a:pPr lvl="1"/>
            <a:r>
              <a:rPr lang="en-US" sz="2000" dirty="0" smtClean="0"/>
              <a:t>Educational content has no monetary value: universities sell degrees, not education</a:t>
            </a:r>
          </a:p>
          <a:p>
            <a:r>
              <a:rPr lang="en-US" sz="2400" dirty="0" smtClean="0"/>
              <a:t>Do not want to charge for service</a:t>
            </a:r>
          </a:p>
          <a:p>
            <a:pPr lvl="1"/>
            <a:r>
              <a:rPr lang="en-US" sz="2000" dirty="0" smtClean="0"/>
              <a:t>Institutions can run LON-CAPA completely for free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sz="2400" dirty="0" smtClean="0"/>
              <a:t>LON-CAPA has been around since 1993, initially as pure homework/assessment system</a:t>
            </a:r>
          </a:p>
          <a:p>
            <a:r>
              <a:rPr lang="en-US" sz="2400" dirty="0" smtClean="0"/>
              <a:t>Since 2000: Digital Library</a:t>
            </a:r>
          </a:p>
          <a:p>
            <a:r>
              <a:rPr lang="en-US" sz="2400" dirty="0" smtClean="0"/>
              <a:t>17 years … with ups and downs</a:t>
            </a:r>
          </a:p>
          <a:p>
            <a:pPr lvl="1"/>
            <a:r>
              <a:rPr lang="en-US" sz="2000" dirty="0" smtClean="0"/>
              <a:t>currently “down” – partner institutions have budget cuts</a:t>
            </a:r>
          </a:p>
          <a:p>
            <a:r>
              <a:rPr lang="en-US" sz="2400" dirty="0" smtClean="0"/>
              <a:t>Components of sustainability:</a:t>
            </a:r>
          </a:p>
          <a:p>
            <a:pPr lvl="1"/>
            <a:r>
              <a:rPr lang="en-US" sz="2000" dirty="0" smtClean="0"/>
              <a:t>financial:</a:t>
            </a:r>
          </a:p>
          <a:p>
            <a:pPr lvl="2"/>
            <a:r>
              <a:rPr lang="en-US" sz="1800" dirty="0" smtClean="0"/>
              <a:t>staff</a:t>
            </a:r>
          </a:p>
          <a:p>
            <a:pPr lvl="2"/>
            <a:r>
              <a:rPr lang="en-US" sz="1800" dirty="0" smtClean="0"/>
              <a:t>hardware</a:t>
            </a:r>
          </a:p>
          <a:p>
            <a:pPr lvl="2"/>
            <a:r>
              <a:rPr lang="en-US" sz="1800" dirty="0" smtClean="0"/>
              <a:t>travel</a:t>
            </a:r>
          </a:p>
          <a:p>
            <a:pPr lvl="1"/>
            <a:r>
              <a:rPr lang="en-US" sz="2000" dirty="0" smtClean="0"/>
              <a:t>ongoing software platform development</a:t>
            </a:r>
          </a:p>
          <a:p>
            <a:pPr lvl="1"/>
            <a:r>
              <a:rPr lang="en-US" sz="2000" dirty="0" smtClean="0"/>
              <a:t>ongoing content contributions</a:t>
            </a:r>
          </a:p>
          <a:p>
            <a:pPr lvl="1"/>
            <a:r>
              <a:rPr lang="en-US" sz="2000" dirty="0" smtClean="0"/>
              <a:t>increasing user community</a:t>
            </a:r>
          </a:p>
          <a:p>
            <a:pPr lvl="1"/>
            <a:r>
              <a:rPr lang="en-US" sz="2000" dirty="0" smtClean="0"/>
              <a:t>scholarship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399472"/>
            <a:ext cx="4114800" cy="170592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Sustainable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Spin-Off: </a:t>
            </a:r>
            <a:r>
              <a:rPr lang="en-US" dirty="0" err="1" smtClean="0"/>
              <a:t>eduCog</a:t>
            </a:r>
            <a:r>
              <a:rPr lang="en-US" dirty="0" smtClean="0"/>
              <a:t>, LLC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7073900" cy="480491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Sustainable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Hosting of LON-CAPA for institutions that are unable or unwilling to run their own installation</a:t>
            </a:r>
          </a:p>
          <a:p>
            <a:r>
              <a:rPr lang="en-US" dirty="0" smtClean="0"/>
              <a:t>Attractive since LON-CAPA is also complete course management system</a:t>
            </a:r>
            <a:br>
              <a:rPr lang="en-US" dirty="0" smtClean="0"/>
            </a:br>
            <a:r>
              <a:rPr lang="en-US" dirty="0" smtClean="0"/>
              <a:t>(established cost center)</a:t>
            </a:r>
          </a:p>
          <a:p>
            <a:r>
              <a:rPr lang="en-US" dirty="0" smtClean="0"/>
              <a:t>Constant income</a:t>
            </a:r>
            <a:br>
              <a:rPr lang="en-US" dirty="0" smtClean="0"/>
            </a:br>
            <a:r>
              <a:rPr lang="en-US" dirty="0" smtClean="0"/>
              <a:t>stream from</a:t>
            </a:r>
            <a:br>
              <a:rPr lang="en-US" dirty="0" smtClean="0"/>
            </a:br>
            <a:r>
              <a:rPr lang="en-US" dirty="0" smtClean="0"/>
              <a:t>low-cost hosting fees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1" y="4077848"/>
            <a:ext cx="3581400" cy="259038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Sustainable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Publishers</a:t>
            </a:r>
          </a:p>
          <a:p>
            <a:r>
              <a:rPr lang="en-US" dirty="0" smtClean="0"/>
              <a:t>Warning: complicated mechanism!</a:t>
            </a:r>
          </a:p>
          <a:p>
            <a:r>
              <a:rPr lang="en-US" dirty="0" smtClean="0"/>
              <a:t>Publishers sell textbooks. Period.</a:t>
            </a:r>
          </a:p>
          <a:p>
            <a:r>
              <a:rPr lang="en-US" dirty="0" smtClean="0"/>
              <a:t>Instructors are decision makers for several hundred sales at a time</a:t>
            </a:r>
          </a:p>
          <a:p>
            <a:r>
              <a:rPr lang="en-US" dirty="0" smtClean="0"/>
              <a:t>Incentives for instructors: free ancillary materials, particularly online</a:t>
            </a:r>
            <a:br>
              <a:rPr lang="en-US" dirty="0" smtClean="0"/>
            </a:br>
            <a:r>
              <a:rPr lang="en-US" dirty="0" smtClean="0"/>
              <a:t>homework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648200"/>
            <a:ext cx="30861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Sustainable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Textbook publishers pay spin-off company for</a:t>
            </a:r>
          </a:p>
          <a:p>
            <a:r>
              <a:rPr lang="en-US" dirty="0" smtClean="0"/>
              <a:t>coding ancillary materials</a:t>
            </a:r>
          </a:p>
          <a:p>
            <a:r>
              <a:rPr lang="en-US" dirty="0" smtClean="0"/>
              <a:t>hosting ancillary materials</a:t>
            </a:r>
          </a:p>
          <a:p>
            <a:r>
              <a:rPr lang="en-US" dirty="0" smtClean="0"/>
              <a:t>selectively open up these libraries for courses that adopted the textbook (digital rights management)</a:t>
            </a:r>
          </a:p>
          <a:p>
            <a:r>
              <a:rPr lang="en-US" dirty="0" smtClean="0"/>
              <a:t>constant income stream: publishers intentionally make problem libraries incompatible between editions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Sustainable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2438400" cy="4876800"/>
          </a:xfrm>
        </p:spPr>
        <p:txBody>
          <a:bodyPr/>
          <a:lstStyle/>
          <a:p>
            <a:r>
              <a:rPr lang="en-US" dirty="0" smtClean="0"/>
              <a:t>Five major publishers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5400"/>
            <a:ext cx="5890161" cy="5486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dirty="0" smtClean="0"/>
              <a:t>Sustainability is not easy to achieve</a:t>
            </a:r>
          </a:p>
          <a:p>
            <a:r>
              <a:rPr lang="en-US" dirty="0" smtClean="0"/>
              <a:t>Select exactly what you do and what you don’t do, and do it well</a:t>
            </a:r>
          </a:p>
          <a:p>
            <a:pPr lvl="1"/>
            <a:r>
              <a:rPr lang="en-US" dirty="0" smtClean="0"/>
              <a:t>Be flexible if odd funding opportunities come up that support your mission</a:t>
            </a:r>
          </a:p>
          <a:p>
            <a:pPr lvl="1"/>
            <a:r>
              <a:rPr lang="en-US" dirty="0" smtClean="0"/>
              <a:t>Tie into institutions’ core business and established cost centers</a:t>
            </a:r>
          </a:p>
          <a:p>
            <a:pPr lvl="1"/>
            <a:r>
              <a:rPr lang="en-US" dirty="0" smtClean="0"/>
              <a:t>Don’t let random grant opportunities distract you from your mission – grant funding is nice, but not sustainable</a:t>
            </a:r>
          </a:p>
          <a:p>
            <a:r>
              <a:rPr lang="en-US" dirty="0" smtClean="0"/>
              <a:t>Create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Lessons learned over 17 years:</a:t>
            </a:r>
          </a:p>
          <a:p>
            <a:r>
              <a:rPr lang="en-US" b="1" dirty="0" smtClean="0"/>
              <a:t>Have a clearly defined purpose </a:t>
            </a:r>
            <a:r>
              <a:rPr lang="en-US" dirty="0" smtClean="0"/>
              <a:t>– even if it precludes some funding “opportunities.” Don’t let money drive you!</a:t>
            </a:r>
          </a:p>
          <a:p>
            <a:r>
              <a:rPr lang="en-US" b="1" dirty="0" smtClean="0"/>
              <a:t>Be selective about whom you allow to contribute </a:t>
            </a:r>
            <a:r>
              <a:rPr lang="en-US" dirty="0" smtClean="0"/>
              <a:t>– but then give them freedom</a:t>
            </a:r>
          </a:p>
          <a:p>
            <a:r>
              <a:rPr lang="en-US" b="1" dirty="0" smtClean="0"/>
              <a:t>Distribute</a:t>
            </a:r>
            <a:r>
              <a:rPr lang="en-US" dirty="0" smtClean="0"/>
              <a:t> – a single institution is too fickle an environment</a:t>
            </a:r>
          </a:p>
          <a:p>
            <a:r>
              <a:rPr lang="en-US" b="1" dirty="0" smtClean="0"/>
              <a:t>Share the wealth </a:t>
            </a:r>
            <a:r>
              <a:rPr lang="en-US" dirty="0" smtClean="0"/>
              <a:t>– help your partner institutions get funding, publicity, 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Clearly Defined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sz="2800" dirty="0" smtClean="0"/>
              <a:t>For LON-CAPA:</a:t>
            </a:r>
            <a:br>
              <a:rPr lang="en-US" sz="2800" dirty="0" smtClean="0"/>
            </a:br>
            <a:r>
              <a:rPr lang="en-US" dirty="0" smtClean="0"/>
              <a:t>Allow high school and undergraduate instructors to efficiently select and deploy effective online materials and assessment resources for their students</a:t>
            </a:r>
            <a:endParaRPr lang="en-US" sz="2800" dirty="0" smtClean="0"/>
          </a:p>
          <a:p>
            <a:r>
              <a:rPr lang="en-US" sz="2400" dirty="0" smtClean="0"/>
              <a:t>Corollaries:</a:t>
            </a:r>
          </a:p>
          <a:p>
            <a:pPr lvl="1"/>
            <a:r>
              <a:rPr lang="en-US" sz="2000" dirty="0" smtClean="0"/>
              <a:t>end-users are students – resources are for student “consumption” (not teaching guides, research papers, curricula, etc), it is irritating to have a mixed library</a:t>
            </a:r>
          </a:p>
          <a:p>
            <a:pPr lvl="1"/>
            <a:r>
              <a:rPr lang="en-US" sz="2000" dirty="0" smtClean="0"/>
              <a:t>instructors select the materials – students access selected and bundled materials in a coherent framework</a:t>
            </a:r>
          </a:p>
          <a:p>
            <a:pPr lvl="1"/>
            <a:r>
              <a:rPr lang="en-US" sz="2000" dirty="0" smtClean="0"/>
              <a:t>only instructors and publishers contribute – not accepting materials from random people off the street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Clearly Defined Purpose</a:t>
            </a:r>
            <a:endParaRPr lang="en-US" dirty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35524" y="1219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590062" y="1219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1887" y="1219200"/>
            <a:ext cx="8786812" cy="5518150"/>
            <a:chOff x="144" y="864"/>
            <a:chExt cx="7872" cy="4944"/>
          </a:xfrm>
        </p:grpSpPr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8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</a:t>
              </a:r>
              <a:r>
                <a:rPr lang="de-DE" sz="3400" dirty="0" err="1" smtClean="0"/>
                <a:t>Institutional</a:t>
              </a:r>
              <a:r>
                <a:rPr lang="de-DE" sz="3400" dirty="0" smtClean="0"/>
                <a:t/>
              </a:r>
              <a:br>
                <a:rPr lang="de-DE" sz="3400" dirty="0" smtClean="0"/>
              </a:br>
              <a:r>
                <a:rPr lang="de-DE" sz="3400" dirty="0" smtClean="0"/>
                <a:t>Digital </a:t>
              </a:r>
              <a:r>
                <a:rPr lang="de-DE" sz="3400" dirty="0" err="1" smtClean="0"/>
                <a:t>Resource</a:t>
              </a:r>
              <a:r>
                <a:rPr lang="de-DE" sz="3400" dirty="0" smtClean="0"/>
                <a:t> Library</a:t>
              </a:r>
              <a:endParaRPr lang="de-DE" sz="3400" dirty="0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2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/>
                <a:stretch>
                  <a:fillRect/>
                </a:stretch>
              </p:blipFill>
            </mc:Choice>
            <mc:Fallback>
              <p:blipFill>
                <a:blip r:embed="rId1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rcRect/>
                <a:stretch>
                  <a:fillRect/>
                </a:stretch>
              </p:blipFill>
            </mc:Choice>
            <mc:Fallback>
              <p:blipFill>
                <a:blip r:embed="rId12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rcRect/>
                <a:stretch>
                  <a:fillRect/>
                </a:stretch>
              </p:blipFill>
            </mc:Choice>
            <mc:Fallback>
              <p:blipFill>
                <a:blip r:embed="rId1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2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21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22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/>
                <a:stretch>
                  <a:fillRect/>
                </a:stretch>
              </p:blipFill>
            </mc:Choice>
            <mc:Fallback>
              <p:blipFill>
                <a:blip r:embed="rId1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rcRect/>
                <a:stretch>
                  <a:fillRect/>
                </a:stretch>
              </p:blipFill>
            </mc:Choice>
            <mc:Fallback>
              <p:blipFill>
                <a:blip r:embed="rId1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rcRect/>
                <a:stretch>
                  <a:fillRect/>
                </a:stretch>
              </p:blipFill>
            </mc:Choice>
            <mc:Fallback>
              <p:blipFill>
                <a:blip r:embed="rId1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rcRect/>
                <a:stretch>
                  <a:fillRect/>
                </a:stretch>
              </p:blipFill>
            </mc:Choice>
            <mc:Fallback>
              <p:blipFill>
                <a:blip r:embed="rId2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400" y="3200400"/>
            <a:ext cx="1752600" cy="347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Clearly Defined Purpose</a:t>
            </a:r>
            <a:endParaRPr lang="en-US" dirty="0"/>
          </a:p>
        </p:txBody>
      </p:sp>
      <p:pic>
        <p:nvPicPr>
          <p:cNvPr id="4" name="Picture 5" descr="navig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4711700" cy="5486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6" name="Picture 5" descr="problemview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80" y="1477962"/>
            <a:ext cx="6430920" cy="454183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Clearly Defined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dirty="0" smtClean="0"/>
              <a:t>You cannot be all things to all people</a:t>
            </a:r>
          </a:p>
          <a:p>
            <a:r>
              <a:rPr lang="en-US" dirty="0" smtClean="0"/>
              <a:t>Do not provide a random hodgepodge of “stuff”</a:t>
            </a:r>
          </a:p>
          <a:p>
            <a:r>
              <a:rPr lang="en-US" dirty="0" smtClean="0"/>
              <a:t>Otherwise, your users might as well just surf the web</a:t>
            </a:r>
          </a:p>
          <a:p>
            <a:r>
              <a:rPr lang="en-US" dirty="0" smtClean="0"/>
              <a:t>In LON-CAPA case: the decision makers (instructors) look for tested and trusted resources that they can put in front of their students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Selective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 selective about whom you allow to contribute</a:t>
            </a:r>
          </a:p>
          <a:p>
            <a:pPr>
              <a:buNone/>
            </a:pPr>
            <a:r>
              <a:rPr lang="en-US" dirty="0" smtClean="0"/>
              <a:t>In case of LON-CAPA, </a:t>
            </a:r>
          </a:p>
          <a:p>
            <a:r>
              <a:rPr lang="en-US" sz="2800" dirty="0" smtClean="0"/>
              <a:t>only bona-fide schools, colleges, universities, and publishers can join the network</a:t>
            </a:r>
          </a:p>
          <a:p>
            <a:r>
              <a:rPr lang="en-US" sz="2800" dirty="0" smtClean="0"/>
              <a:t>only faculty/instructors at participating institutions can contribute content</a:t>
            </a:r>
          </a:p>
          <a:p>
            <a:r>
              <a:rPr lang="en-US" sz="2800" dirty="0" smtClean="0"/>
              <a:t>crackpots and folks with some random agendas damage your credibility – the agenda is education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371600"/>
            <a:ext cx="1849020" cy="27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2004:Templates:Presentations:Designs:Candybar</Template>
  <TotalTime>1013</TotalTime>
  <Words>1461</Words>
  <Application>Microsoft Macintosh PowerPoint</Application>
  <PresentationFormat>On-screen Show (4:3)</PresentationFormat>
  <Paragraphs>221</Paragraphs>
  <Slides>35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Candybar</vt:lpstr>
      <vt:lpstr>Foundations of successful digital libraries, partnerships and sustainability</vt:lpstr>
      <vt:lpstr>Who is LON-CAPA?</vt:lpstr>
      <vt:lpstr>Sustainability</vt:lpstr>
      <vt:lpstr>Sustainability</vt:lpstr>
      <vt:lpstr>Clearly Defined Purpose</vt:lpstr>
      <vt:lpstr>Clearly Defined Purpose</vt:lpstr>
      <vt:lpstr>Clearly Defined Purpose</vt:lpstr>
      <vt:lpstr>Clearly Defined Purpose</vt:lpstr>
      <vt:lpstr>Be Selective</vt:lpstr>
      <vt:lpstr>Be Selective</vt:lpstr>
      <vt:lpstr>Be Selective</vt:lpstr>
      <vt:lpstr>Be Selective</vt:lpstr>
      <vt:lpstr>Be Selective</vt:lpstr>
      <vt:lpstr>Distribute</vt:lpstr>
      <vt:lpstr>Distribute</vt:lpstr>
      <vt:lpstr>Distribute</vt:lpstr>
      <vt:lpstr>Share the wealth</vt:lpstr>
      <vt:lpstr>Share the wealth</vt:lpstr>
      <vt:lpstr>Concrete Questions</vt:lpstr>
      <vt:lpstr>How to Get Contributions</vt:lpstr>
      <vt:lpstr>How to Get Contributions</vt:lpstr>
      <vt:lpstr>How to Get Contributions</vt:lpstr>
      <vt:lpstr>How to Get Contributions</vt:lpstr>
      <vt:lpstr>How to Get Contributions</vt:lpstr>
      <vt:lpstr>How to Get Contributions</vt:lpstr>
      <vt:lpstr>How to Get Contributions</vt:lpstr>
      <vt:lpstr>How to Get Contributions</vt:lpstr>
      <vt:lpstr>How to Get Contributions</vt:lpstr>
      <vt:lpstr>Direct Sustainable Income</vt:lpstr>
      <vt:lpstr>Direct Sustainable Income</vt:lpstr>
      <vt:lpstr>Direct Sustainable Income</vt:lpstr>
      <vt:lpstr>Direct Sustainable Income</vt:lpstr>
      <vt:lpstr>Direct Sustainable Income</vt:lpstr>
      <vt:lpstr>Direct Sustainable Income</vt:lpstr>
      <vt:lpstr>Summary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Gerd Kortemeyer</dc:creator>
  <cp:lastModifiedBy>Gerd Kortemeyer</cp:lastModifiedBy>
  <cp:revision>97</cp:revision>
  <dcterms:created xsi:type="dcterms:W3CDTF">2010-03-20T13:11:18Z</dcterms:created>
  <dcterms:modified xsi:type="dcterms:W3CDTF">2010-03-20T13:14:36Z</dcterms:modified>
</cp:coreProperties>
</file>