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829" r:id="rId1"/>
  </p:sldMasterIdLst>
  <p:notesMasterIdLst>
    <p:notesMasterId r:id="rId37"/>
  </p:notesMasterIdLst>
  <p:sldIdLst>
    <p:sldId id="256" r:id="rId2"/>
    <p:sldId id="325" r:id="rId3"/>
    <p:sldId id="326" r:id="rId4"/>
    <p:sldId id="328" r:id="rId5"/>
    <p:sldId id="341" r:id="rId6"/>
    <p:sldId id="34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340" r:id="rId22"/>
    <p:sldId id="283" r:id="rId23"/>
    <p:sldId id="329" r:id="rId24"/>
    <p:sldId id="284" r:id="rId25"/>
    <p:sldId id="285" r:id="rId26"/>
    <p:sldId id="330" r:id="rId27"/>
    <p:sldId id="331" r:id="rId28"/>
    <p:sldId id="288" r:id="rId29"/>
    <p:sldId id="287" r:id="rId30"/>
    <p:sldId id="289" r:id="rId31"/>
    <p:sldId id="333" r:id="rId32"/>
    <p:sldId id="334" r:id="rId33"/>
    <p:sldId id="343" r:id="rId34"/>
    <p:sldId id="344" r:id="rId35"/>
    <p:sldId id="338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24970-F7B9-0143-92C6-006DA3DC6E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140BF-E004-624C-9950-E9CD352C4FBA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8954D-AF07-F145-818C-A7A8B715F4B3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5DBDB-90E4-084F-88B2-B4EBF5C2DF99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76259-0C43-A045-B45C-6FDAAF57BAB2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140BF-E004-624C-9950-E9CD352C4FB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09C65-74BB-9743-A715-0489D3C72FD0}" type="slidenum">
              <a:rPr lang="en-US"/>
              <a:pPr/>
              <a:t>24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DA075-1E53-BE4C-AB5B-ECEE0FCE79B1}" type="slidenum">
              <a:rPr lang="en-US"/>
              <a:pPr/>
              <a:t>25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933A2-895D-C549-BFDF-E86846940E93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71B89-5547-B246-8106-1B8D4C6A9D2C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1B89E-E408-5D4E-B430-E00758CBF5DC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93B10-E501-F34E-A9FD-05C6066E99B8}" type="slidenum">
              <a:rPr lang="en-US"/>
              <a:pPr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4D8A0-80F5-CB4D-942E-81724F6D891C}" type="slidenum">
              <a:rPr lang="en-US"/>
              <a:pPr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B450D-F951-7A4B-94A3-B0BE620DAE69}" type="slidenum">
              <a:rPr lang="en-US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D3317-6D25-474E-AE31-89B5F3759127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98BB-C7A3-8446-A6A0-36BEF9436147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439F-1489-DB42-889E-11A25EC15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F15A-CA33-5545-8511-9EDB570A1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8515-D87E-A04A-906F-BEB577571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F17B-8735-3D4D-8C3E-D8553CEAD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55E8-8A1A-1F45-9DFD-23AD49984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36C6-127F-6544-BF7C-FF34151B6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35C0-FFF3-8E4F-9A74-74810604C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45CB8-3B9B-1F45-AFE4-535D547AB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962B-05CF-534D-B7C0-DCFDA1804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54CF-D38C-0147-BB7A-2E1213F2E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20C2-1121-B24A-88C9-7EAC0B89F6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A8A1DBBA-DB8D-904E-9EB1-A101DAECBD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df"/><Relationship Id="rId20" Type="http://schemas.openxmlformats.org/officeDocument/2006/relationships/image" Target="../media/image28.png"/><Relationship Id="rId10" Type="http://schemas.openxmlformats.org/officeDocument/2006/relationships/image" Target="../media/image18.png"/><Relationship Id="rId11" Type="http://schemas.openxmlformats.org/officeDocument/2006/relationships/image" Target="../media/image19.pdf"/><Relationship Id="rId12" Type="http://schemas.openxmlformats.org/officeDocument/2006/relationships/image" Target="../media/image20.png"/><Relationship Id="rId13" Type="http://schemas.openxmlformats.org/officeDocument/2006/relationships/image" Target="../media/image21.pdf"/><Relationship Id="rId14" Type="http://schemas.openxmlformats.org/officeDocument/2006/relationships/image" Target="../media/image22.png"/><Relationship Id="rId15" Type="http://schemas.openxmlformats.org/officeDocument/2006/relationships/image" Target="../media/image23.pdf"/><Relationship Id="rId16" Type="http://schemas.openxmlformats.org/officeDocument/2006/relationships/image" Target="../media/image24.png"/><Relationship Id="rId17" Type="http://schemas.openxmlformats.org/officeDocument/2006/relationships/image" Target="../media/image25.pdf"/><Relationship Id="rId18" Type="http://schemas.openxmlformats.org/officeDocument/2006/relationships/image" Target="../media/image26.png"/><Relationship Id="rId19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df"/><Relationship Id="rId21" Type="http://schemas.openxmlformats.org/officeDocument/2006/relationships/image" Target="../media/image28.png"/><Relationship Id="rId10" Type="http://schemas.openxmlformats.org/officeDocument/2006/relationships/image" Target="../media/image17.pdf"/><Relationship Id="rId11" Type="http://schemas.openxmlformats.org/officeDocument/2006/relationships/image" Target="../media/image18.png"/><Relationship Id="rId12" Type="http://schemas.openxmlformats.org/officeDocument/2006/relationships/image" Target="../media/image19.pdf"/><Relationship Id="rId13" Type="http://schemas.openxmlformats.org/officeDocument/2006/relationships/image" Target="../media/image20.png"/><Relationship Id="rId14" Type="http://schemas.openxmlformats.org/officeDocument/2006/relationships/image" Target="../media/image21.pdf"/><Relationship Id="rId15" Type="http://schemas.openxmlformats.org/officeDocument/2006/relationships/image" Target="../media/image22.png"/><Relationship Id="rId16" Type="http://schemas.openxmlformats.org/officeDocument/2006/relationships/image" Target="../media/image23.pdf"/><Relationship Id="rId17" Type="http://schemas.openxmlformats.org/officeDocument/2006/relationships/image" Target="../media/image24.png"/><Relationship Id="rId18" Type="http://schemas.openxmlformats.org/officeDocument/2006/relationships/image" Target="../media/image25.pdf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e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15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df"/><Relationship Id="rId20" Type="http://schemas.openxmlformats.org/officeDocument/2006/relationships/image" Target="../media/image28.png"/><Relationship Id="rId21" Type="http://schemas.openxmlformats.org/officeDocument/2006/relationships/image" Target="../media/image52.wmf"/><Relationship Id="rId10" Type="http://schemas.openxmlformats.org/officeDocument/2006/relationships/image" Target="../media/image18.png"/><Relationship Id="rId11" Type="http://schemas.openxmlformats.org/officeDocument/2006/relationships/image" Target="../media/image19.pdf"/><Relationship Id="rId12" Type="http://schemas.openxmlformats.org/officeDocument/2006/relationships/image" Target="../media/image20.png"/><Relationship Id="rId13" Type="http://schemas.openxmlformats.org/officeDocument/2006/relationships/image" Target="../media/image21.pdf"/><Relationship Id="rId14" Type="http://schemas.openxmlformats.org/officeDocument/2006/relationships/image" Target="../media/image22.png"/><Relationship Id="rId15" Type="http://schemas.openxmlformats.org/officeDocument/2006/relationships/image" Target="../media/image23.pdf"/><Relationship Id="rId16" Type="http://schemas.openxmlformats.org/officeDocument/2006/relationships/image" Target="../media/image24.png"/><Relationship Id="rId17" Type="http://schemas.openxmlformats.org/officeDocument/2006/relationships/image" Target="../media/image25.pdf"/><Relationship Id="rId18" Type="http://schemas.openxmlformats.org/officeDocument/2006/relationships/image" Target="../media/image26.png"/><Relationship Id="rId19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df"/><Relationship Id="rId21" Type="http://schemas.openxmlformats.org/officeDocument/2006/relationships/image" Target="../media/image28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10" Type="http://schemas.openxmlformats.org/officeDocument/2006/relationships/image" Target="../media/image17.pdf"/><Relationship Id="rId11" Type="http://schemas.openxmlformats.org/officeDocument/2006/relationships/image" Target="../media/image18.png"/><Relationship Id="rId12" Type="http://schemas.openxmlformats.org/officeDocument/2006/relationships/image" Target="../media/image19.pdf"/><Relationship Id="rId13" Type="http://schemas.openxmlformats.org/officeDocument/2006/relationships/image" Target="../media/image20.png"/><Relationship Id="rId14" Type="http://schemas.openxmlformats.org/officeDocument/2006/relationships/image" Target="../media/image21.pdf"/><Relationship Id="rId15" Type="http://schemas.openxmlformats.org/officeDocument/2006/relationships/image" Target="../media/image22.png"/><Relationship Id="rId16" Type="http://schemas.openxmlformats.org/officeDocument/2006/relationships/image" Target="../media/image23.pdf"/><Relationship Id="rId17" Type="http://schemas.openxmlformats.org/officeDocument/2006/relationships/image" Target="../media/image24.png"/><Relationship Id="rId18" Type="http://schemas.openxmlformats.org/officeDocument/2006/relationships/image" Target="../media/image25.pdf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e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15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46.png"/><Relationship Id="rId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df"/><Relationship Id="rId20" Type="http://schemas.openxmlformats.org/officeDocument/2006/relationships/image" Target="../media/image28.png"/><Relationship Id="rId10" Type="http://schemas.openxmlformats.org/officeDocument/2006/relationships/image" Target="../media/image18.png"/><Relationship Id="rId11" Type="http://schemas.openxmlformats.org/officeDocument/2006/relationships/image" Target="../media/image19.pdf"/><Relationship Id="rId12" Type="http://schemas.openxmlformats.org/officeDocument/2006/relationships/image" Target="../media/image20.png"/><Relationship Id="rId13" Type="http://schemas.openxmlformats.org/officeDocument/2006/relationships/image" Target="../media/image21.pdf"/><Relationship Id="rId14" Type="http://schemas.openxmlformats.org/officeDocument/2006/relationships/image" Target="../media/image22.png"/><Relationship Id="rId15" Type="http://schemas.openxmlformats.org/officeDocument/2006/relationships/image" Target="../media/image23.pdf"/><Relationship Id="rId16" Type="http://schemas.openxmlformats.org/officeDocument/2006/relationships/image" Target="../media/image24.png"/><Relationship Id="rId17" Type="http://schemas.openxmlformats.org/officeDocument/2006/relationships/image" Target="../media/image25.pdf"/><Relationship Id="rId18" Type="http://schemas.openxmlformats.org/officeDocument/2006/relationships/image" Target="../media/image26.png"/><Relationship Id="rId19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5" Type="http://schemas.openxmlformats.org/officeDocument/2006/relationships/image" Target="../media/image13.pdf"/><Relationship Id="rId6" Type="http://schemas.openxmlformats.org/officeDocument/2006/relationships/image" Target="../media/image14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7.pdf"/><Relationship Id="rId21" Type="http://schemas.openxmlformats.org/officeDocument/2006/relationships/image" Target="../media/image28.png"/><Relationship Id="rId10" Type="http://schemas.openxmlformats.org/officeDocument/2006/relationships/image" Target="../media/image17.pdf"/><Relationship Id="rId11" Type="http://schemas.openxmlformats.org/officeDocument/2006/relationships/image" Target="../media/image18.png"/><Relationship Id="rId12" Type="http://schemas.openxmlformats.org/officeDocument/2006/relationships/image" Target="../media/image19.pdf"/><Relationship Id="rId13" Type="http://schemas.openxmlformats.org/officeDocument/2006/relationships/image" Target="../media/image20.png"/><Relationship Id="rId14" Type="http://schemas.openxmlformats.org/officeDocument/2006/relationships/image" Target="../media/image21.pdf"/><Relationship Id="rId15" Type="http://schemas.openxmlformats.org/officeDocument/2006/relationships/image" Target="../media/image22.png"/><Relationship Id="rId16" Type="http://schemas.openxmlformats.org/officeDocument/2006/relationships/image" Target="../media/image23.pdf"/><Relationship Id="rId17" Type="http://schemas.openxmlformats.org/officeDocument/2006/relationships/image" Target="../media/image24.png"/><Relationship Id="rId18" Type="http://schemas.openxmlformats.org/officeDocument/2006/relationships/image" Target="../media/image25.pdf"/><Relationship Id="rId1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e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1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a typeface="ＭＳ Ｐゴシック" charset="-128"/>
                <a:cs typeface="ＭＳ Ｐゴシック" charset="-128"/>
              </a:rPr>
              <a:t>The LON-CAPA</a:t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ea typeface="ＭＳ Ｐゴシック" charset="-128"/>
                <a:cs typeface="ＭＳ Ｐゴシック" charset="-128"/>
              </a:rPr>
              <a:t>Resource Sharing Network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867400"/>
            <a:ext cx="1270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5867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Gerd Kortemeyer</a:t>
            </a:r>
          </a:p>
          <a:p>
            <a:r>
              <a:rPr lang="en-US" sz="1800" dirty="0" smtClean="0"/>
              <a:t>Michigan State University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27432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Shared Resource Library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43000"/>
            <a:ext cx="37338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charset="-128"/>
                <a:cs typeface="ＭＳ Ｐゴシック" charset="-128"/>
              </a:rPr>
              <a:t>The distributed network looks like one big file system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  <a:cs typeface="ＭＳ Ｐゴシック" charset="-128"/>
              </a:rPr>
            </a:br>
            <a:endParaRPr lang="pt-BR" sz="28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4048125" cy="5715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5" name="Picture 5" descr="netwo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741655"/>
            <a:ext cx="3563938" cy="396394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Shared Resource Library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066800"/>
            <a:ext cx="6858000" cy="4191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Resources may be web pages …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4188"/>
            <a:ext cx="5029200" cy="487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9461" name="Picture 5" descr="loop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057400"/>
            <a:ext cx="3581400" cy="2284413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9463" name="Picture 7" descr="foc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075113"/>
            <a:ext cx="4114800" cy="2554287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Shared Resource Library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143000"/>
            <a:ext cx="7391400" cy="4114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… or simulations and animations …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752600"/>
            <a:ext cx="5938838" cy="4475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371600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1142999" y="263525"/>
            <a:ext cx="7326313" cy="803275"/>
          </a:xfrm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 dirty="0" err="1">
                <a:ea typeface="ＭＳ Ｐゴシック" charset="-128"/>
                <a:cs typeface="ＭＳ Ｐゴシック" charset="-128"/>
              </a:rPr>
              <a:t>Shared</a:t>
            </a:r>
            <a:r>
              <a:rPr lang="de-DE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dirty="0" err="1">
                <a:ea typeface="ＭＳ Ｐゴシック" charset="-128"/>
                <a:cs typeface="ＭＳ Ｐゴシック" charset="-128"/>
              </a:rPr>
              <a:t>Resource</a:t>
            </a:r>
            <a:r>
              <a:rPr lang="de-DE" dirty="0">
                <a:ea typeface="ＭＳ Ｐゴシック" charset="-128"/>
                <a:cs typeface="ＭＳ Ｐゴシック" charset="-128"/>
              </a:rPr>
              <a:t> Library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116013"/>
            <a:ext cx="2608263" cy="4224337"/>
          </a:xfrm>
          <a:noFill/>
        </p:spPr>
        <p:txBody>
          <a:bodyPr/>
          <a:lstStyle/>
          <a:p>
            <a:pPr marL="487363" indent="-487363" defTabSz="1300163" eaLnBrk="1" hangingPunct="1">
              <a:tabLst>
                <a:tab pos="1028700" algn="l"/>
              </a:tabLst>
            </a:pPr>
            <a:r>
              <a:rPr lang="de-DE" sz="2800" dirty="0">
                <a:ea typeface="ＭＳ Ｐゴシック" charset="-128"/>
                <a:cs typeface="ＭＳ Ｐゴシック" charset="-128"/>
              </a:rPr>
              <a:t>… </a:t>
            </a:r>
            <a:r>
              <a:rPr lang="de-DE" sz="2800" dirty="0" err="1">
                <a:ea typeface="ＭＳ Ｐゴシック" charset="-128"/>
                <a:cs typeface="ＭＳ Ｐゴシック" charset="-128"/>
              </a:rPr>
              <a:t>or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>
                <a:ea typeface="ＭＳ Ｐゴシック" charset="-128"/>
                <a:cs typeface="ＭＳ Ｐゴシック" charset="-128"/>
              </a:rPr>
              <a:t>this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>
                <a:ea typeface="ＭＳ Ｐゴシック" charset="-128"/>
                <a:cs typeface="ＭＳ Ｐゴシック" charset="-128"/>
              </a:rPr>
              <a:t>kind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 of </a:t>
            </a:r>
            <a:r>
              <a:rPr lang="de-DE" sz="2800" dirty="0" err="1">
                <a:ea typeface="ＭＳ Ｐゴシック" charset="-128"/>
                <a:cs typeface="ＭＳ Ｐゴシック" charset="-128"/>
              </a:rPr>
              <a:t>randomizing</a:t>
            </a:r>
            <a:r>
              <a:rPr lang="de-DE" sz="2800" dirty="0">
                <a:ea typeface="ＭＳ Ｐゴシック" charset="-128"/>
                <a:cs typeface="ＭＳ Ｐゴシック" charset="-128"/>
              </a:rPr>
              <a:t> online </a:t>
            </a:r>
            <a:r>
              <a:rPr lang="de-DE" sz="2800" dirty="0" err="1">
                <a:ea typeface="ＭＳ Ｐゴシック" charset="-128"/>
                <a:cs typeface="ＭＳ Ｐゴシック" charset="-128"/>
              </a:rPr>
              <a:t>problems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e-DE" sz="2800" dirty="0" smtClean="0">
                <a:ea typeface="ＭＳ Ｐゴシック" charset="-128"/>
                <a:cs typeface="ＭＳ Ｐゴシック" charset="-128"/>
              </a:rPr>
            </a:br>
            <a:endParaRPr lang="de-DE" sz="31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371600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371600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371600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371600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467600" cy="762000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-128"/>
                <a:cs typeface="ＭＳ Ｐゴシック" charset="-128"/>
              </a:rPr>
              <a:t>LON-CAPA </a:t>
            </a:r>
            <a:r>
              <a:rPr lang="de-DE" dirty="0" err="1">
                <a:ea typeface="ＭＳ Ｐゴシック" charset="-128"/>
                <a:cs typeface="ＭＳ Ｐゴシック" charset="-128"/>
              </a:rPr>
              <a:t>Architecture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3" name="Rectangle 6"/>
          <p:cNvSpPr>
            <a:spLocks/>
          </p:cNvSpPr>
          <p:nvPr/>
        </p:nvSpPr>
        <p:spPr bwMode="auto">
          <a:xfrm>
            <a:off x="160338" y="5037138"/>
            <a:ext cx="8786812" cy="1446212"/>
          </a:xfrm>
          <a:prstGeom prst="rect">
            <a:avLst/>
          </a:prstGeom>
          <a:solidFill>
            <a:srgbClr val="99CC00">
              <a:alpha val="20000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/>
            <a:endParaRPr lang="de-DE" sz="3000">
              <a:solidFill>
                <a:srgbClr val="FFFFFF"/>
              </a:solidFill>
              <a:latin typeface="Chalkboard" charset="0"/>
            </a:endParaRPr>
          </a:p>
        </p:txBody>
      </p:sp>
      <p:sp>
        <p:nvSpPr>
          <p:cNvPr id="43014" name="Text Box 7"/>
          <p:cNvSpPr txBox="1">
            <a:spLocks/>
          </p:cNvSpPr>
          <p:nvPr/>
        </p:nvSpPr>
        <p:spPr bwMode="auto">
          <a:xfrm>
            <a:off x="1874838" y="5197475"/>
            <a:ext cx="5634037" cy="1093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400" dirty="0" err="1"/>
              <a:t>Shared</a:t>
            </a:r>
            <a:r>
              <a:rPr lang="de-DE" sz="3400" dirty="0"/>
              <a:t> </a:t>
            </a:r>
            <a:r>
              <a:rPr lang="de-DE" sz="3400" dirty="0" err="1"/>
              <a:t>Cross-</a:t>
            </a:r>
            <a:r>
              <a:rPr lang="de-DE" sz="3400" dirty="0" err="1" smtClean="0"/>
              <a:t>Institutional</a:t>
            </a:r>
            <a:r>
              <a:rPr lang="de-DE" sz="3400" dirty="0" smtClean="0"/>
              <a:t/>
            </a:r>
            <a:br>
              <a:rPr lang="de-DE" sz="3400" dirty="0" smtClean="0"/>
            </a:br>
            <a:r>
              <a:rPr lang="de-DE" sz="3400" dirty="0" smtClean="0"/>
              <a:t>Digital </a:t>
            </a:r>
            <a:r>
              <a:rPr lang="de-DE" sz="3400" dirty="0" err="1" smtClean="0"/>
              <a:t>Resource</a:t>
            </a:r>
            <a:r>
              <a:rPr lang="de-DE" sz="3400" dirty="0" smtClean="0"/>
              <a:t> </a:t>
            </a:r>
            <a:r>
              <a:rPr lang="de-DE" sz="3400" dirty="0"/>
              <a:t>Library</a:t>
            </a:r>
            <a:endParaRPr lang="de-DE" sz="3400" dirty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214313" y="3054350"/>
            <a:ext cx="4071937" cy="1393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>
              <a:defRPr/>
            </a:pPr>
            <a:r>
              <a:rPr lang="de-DE" sz="3000"/>
              <a:t>Resource Assembly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43016" name="Rectangle 9"/>
          <p:cNvSpPr>
            <a:spLocks/>
          </p:cNvSpPr>
          <p:nvPr/>
        </p:nvSpPr>
        <p:spPr bwMode="auto">
          <a:xfrm>
            <a:off x="214313" y="1822450"/>
            <a:ext cx="4071937" cy="642938"/>
          </a:xfrm>
          <a:prstGeom prst="rect">
            <a:avLst/>
          </a:prstGeom>
          <a:solidFill>
            <a:srgbClr val="FFFF00">
              <a:alpha val="11000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000"/>
              <a:t>Course Management</a:t>
            </a:r>
            <a:endParaRPr lang="en-US" sz="3000"/>
          </a:p>
        </p:txBody>
      </p:sp>
      <p:sp>
        <p:nvSpPr>
          <p:cNvPr id="26634" name="AutoShape 10"/>
          <p:cNvSpPr>
            <a:spLocks/>
          </p:cNvSpPr>
          <p:nvPr/>
        </p:nvSpPr>
        <p:spPr bwMode="auto">
          <a:xfrm>
            <a:off x="1285875" y="4394200"/>
            <a:ext cx="588963" cy="696913"/>
          </a:xfrm>
          <a:prstGeom prst="upArrow">
            <a:avLst>
              <a:gd name="adj1" fmla="val 50000"/>
              <a:gd name="adj2" fmla="val 295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635" name="AutoShape 11"/>
          <p:cNvSpPr>
            <a:spLocks/>
          </p:cNvSpPr>
          <p:nvPr/>
        </p:nvSpPr>
        <p:spPr bwMode="auto">
          <a:xfrm>
            <a:off x="1874838" y="2411413"/>
            <a:ext cx="588962" cy="696912"/>
          </a:xfrm>
          <a:prstGeom prst="upArrow">
            <a:avLst>
              <a:gd name="adj1" fmla="val 50000"/>
              <a:gd name="adj2" fmla="val 295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636" name="AutoShape 12"/>
          <p:cNvSpPr>
            <a:spLocks/>
          </p:cNvSpPr>
          <p:nvPr/>
        </p:nvSpPr>
        <p:spPr bwMode="auto">
          <a:xfrm flipV="1">
            <a:off x="2678113" y="4394200"/>
            <a:ext cx="590550" cy="696913"/>
          </a:xfrm>
          <a:prstGeom prst="upArrow">
            <a:avLst>
              <a:gd name="adj1" fmla="val 50000"/>
              <a:gd name="adj2" fmla="val 295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43020" name="Picture 1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49300" y="1019175"/>
            <a:ext cx="4095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3106738" y="1179513"/>
            <a:ext cx="423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1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1446213" y="965200"/>
            <a:ext cx="3667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1820863" y="1071563"/>
            <a:ext cx="4079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1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2303463" y="1071563"/>
            <a:ext cx="2857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1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rcRect/>
              <a:stretch>
                <a:fillRect/>
              </a:stretch>
            </p:blipFill>
          </mc:Choice>
          <mc:Fallback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2662238" y="1019175"/>
            <a:ext cx="4921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Rectangle 19"/>
          <p:cNvSpPr>
            <a:spLocks/>
          </p:cNvSpPr>
          <p:nvPr/>
        </p:nvSpPr>
        <p:spPr bwMode="auto">
          <a:xfrm>
            <a:off x="4875213" y="3054350"/>
            <a:ext cx="4071937" cy="1393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>
              <a:defRPr/>
            </a:pPr>
            <a:r>
              <a:rPr lang="de-DE" sz="3000"/>
              <a:t>Resource Assembly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43027" name="Rectangle 20"/>
          <p:cNvSpPr>
            <a:spLocks/>
          </p:cNvSpPr>
          <p:nvPr/>
        </p:nvSpPr>
        <p:spPr bwMode="auto">
          <a:xfrm>
            <a:off x="4875213" y="1822450"/>
            <a:ext cx="4071937" cy="642938"/>
          </a:xfrm>
          <a:prstGeom prst="rect">
            <a:avLst/>
          </a:prstGeom>
          <a:solidFill>
            <a:srgbClr val="FFFF00">
              <a:alpha val="11000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000"/>
              <a:t>Course Management</a:t>
            </a:r>
            <a:endParaRPr lang="en-US" sz="3000"/>
          </a:p>
        </p:txBody>
      </p:sp>
      <p:sp>
        <p:nvSpPr>
          <p:cNvPr id="26645" name="AutoShape 21"/>
          <p:cNvSpPr>
            <a:spLocks/>
          </p:cNvSpPr>
          <p:nvPr/>
        </p:nvSpPr>
        <p:spPr bwMode="auto">
          <a:xfrm>
            <a:off x="5946775" y="4394200"/>
            <a:ext cx="588963" cy="696913"/>
          </a:xfrm>
          <a:prstGeom prst="upArrow">
            <a:avLst>
              <a:gd name="adj1" fmla="val 50000"/>
              <a:gd name="adj2" fmla="val 295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646" name="AutoShape 22"/>
          <p:cNvSpPr>
            <a:spLocks/>
          </p:cNvSpPr>
          <p:nvPr/>
        </p:nvSpPr>
        <p:spPr bwMode="auto">
          <a:xfrm>
            <a:off x="6535738" y="2411413"/>
            <a:ext cx="590550" cy="696912"/>
          </a:xfrm>
          <a:prstGeom prst="upArrow">
            <a:avLst>
              <a:gd name="adj1" fmla="val 50000"/>
              <a:gd name="adj2" fmla="val 295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647" name="AutoShape 23"/>
          <p:cNvSpPr>
            <a:spLocks/>
          </p:cNvSpPr>
          <p:nvPr/>
        </p:nvSpPr>
        <p:spPr bwMode="auto">
          <a:xfrm flipV="1">
            <a:off x="7340600" y="4394200"/>
            <a:ext cx="588963" cy="696913"/>
          </a:xfrm>
          <a:prstGeom prst="upArrow">
            <a:avLst>
              <a:gd name="adj1" fmla="val 50000"/>
              <a:gd name="adj2" fmla="val 295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43031" name="Picture 2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 flipH="1">
            <a:off x="6697663" y="1125538"/>
            <a:ext cx="2587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2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6107113" y="965200"/>
            <a:ext cx="3683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Picture 2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5497513" y="1019175"/>
            <a:ext cx="5349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2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rcRect/>
              <a:stretch>
                <a:fillRect/>
              </a:stretch>
            </p:blipFill>
          </mc:Choice>
          <mc:Fallback>
            <p:blipFill>
              <a:blip r:embed="rId16"/>
              <a:srcRect/>
              <a:stretch>
                <a:fillRect/>
              </a:stretch>
            </p:blipFill>
          </mc:Fallback>
        </mc:AlternateContent>
        <p:spPr bwMode="auto">
          <a:xfrm>
            <a:off x="7018338" y="965200"/>
            <a:ext cx="9302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5" name="Picture 2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rcRect/>
              <a:stretch>
                <a:fillRect/>
              </a:stretch>
            </p:blipFill>
          </mc:Choice>
          <mc:Fallback>
            <p:blipFill>
              <a:blip r:embed="rId18"/>
              <a:srcRect/>
              <a:stretch>
                <a:fillRect/>
              </a:stretch>
            </p:blipFill>
          </mc:Fallback>
        </mc:AlternateContent>
        <p:spPr bwMode="auto">
          <a:xfrm>
            <a:off x="5089525" y="965200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6" name="Picture 2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rcRect/>
              <a:stretch>
                <a:fillRect/>
              </a:stretch>
            </p:blipFill>
          </mc:Choice>
          <mc:Fallback>
            <p:blipFill>
              <a:blip r:embed="rId20"/>
              <a:srcRect/>
              <a:stretch>
                <a:fillRect/>
              </a:stretch>
            </p:blipFill>
          </mc:Fallback>
        </mc:AlternateContent>
        <p:spPr bwMode="auto">
          <a:xfrm>
            <a:off x="7875588" y="1019175"/>
            <a:ext cx="844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65200" y="401638"/>
            <a:ext cx="7286625" cy="436562"/>
          </a:xfrm>
        </p:spPr>
        <p:txBody>
          <a:bodyPr lIns="96437" tIns="0" rIns="115725" bIns="0">
            <a:normAutofit fontScale="90000"/>
          </a:bodyPr>
          <a:lstStyle/>
          <a:p>
            <a:pPr defTabSz="1300163" eaLnBrk="1" hangingPunct="1">
              <a:tabLst>
                <a:tab pos="1219200" algn="l"/>
              </a:tabLst>
            </a:pPr>
            <a:r>
              <a:rPr lang="de-DE">
                <a:ea typeface="ＭＳ Ｐゴシック" charset="-128"/>
                <a:cs typeface="ＭＳ Ｐゴシック" charset="-128"/>
              </a:rPr>
              <a:t>Resource Assembly</a:t>
            </a:r>
          </a:p>
        </p:txBody>
      </p:sp>
      <p:sp>
        <p:nvSpPr>
          <p:cNvPr id="45061" name="Rectangle 1029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3463925" cy="2840038"/>
          </a:xfrm>
          <a:noFill/>
        </p:spPr>
        <p:txBody>
          <a:bodyPr lIns="91435" tIns="45718" rIns="91435" bIns="45718"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Take shopping cart to the supermarket 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0355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838" y="1041400"/>
            <a:ext cx="4044950" cy="5710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100358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3775" y="3322638"/>
            <a:ext cx="2917825" cy="293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ea typeface="ＭＳ Ｐゴシック" charset="-128"/>
                <a:cs typeface="ＭＳ Ｐゴシック" charset="-128"/>
              </a:rPr>
              <a:t>Resource Assembly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371600"/>
            <a:ext cx="3657600" cy="51117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Nested Assemblies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No pre-defined levels of granularity („module“, „chapter“, etc)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People can never agree what those terms mean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Re-use possible on any level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Customize your table of contents</a:t>
            </a:r>
          </a:p>
        </p:txBody>
      </p:sp>
      <p:pic>
        <p:nvPicPr>
          <p:cNvPr id="47108" name="Picture 4" descr="puzz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1125538"/>
            <a:ext cx="367982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>
                <a:ea typeface="ＭＳ Ｐゴシック" charset="-128"/>
                <a:cs typeface="ＭＳ Ｐゴシック" charset="-128"/>
              </a:rPr>
              <a:t>Resource Assembly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2428875"/>
            <a:ext cx="6367463" cy="2687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6575" y="1233488"/>
            <a:ext cx="4052888" cy="2347912"/>
            <a:chOff x="480" y="1105"/>
            <a:chExt cx="3631" cy="2103"/>
          </a:xfrm>
        </p:grpSpPr>
        <p:sp>
          <p:nvSpPr>
            <p:cNvPr id="49176" name="Line 5"/>
            <p:cNvSpPr>
              <a:spLocks noChangeShapeType="1"/>
            </p:cNvSpPr>
            <p:nvPr/>
          </p:nvSpPr>
          <p:spPr bwMode="auto">
            <a:xfrm rot="10800000">
              <a:off x="1416" y="2360"/>
              <a:ext cx="600" cy="8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917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112"/>
              <a:ext cx="944" cy="12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49178" name="Text Box 7"/>
            <p:cNvSpPr txBox="1">
              <a:spLocks noChangeArrowheads="1"/>
            </p:cNvSpPr>
            <p:nvPr/>
          </p:nvSpPr>
          <p:spPr bwMode="auto">
            <a:xfrm>
              <a:off x="1503" y="1105"/>
              <a:ext cx="2608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/>
                <a:t>Writes module about</a:t>
              </a:r>
              <a:br>
                <a:rPr lang="en-US" sz="2500"/>
              </a:br>
              <a:r>
                <a:rPr lang="en-US" sz="2500"/>
                <a:t>energy conservation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57250" y="4017963"/>
            <a:ext cx="3867150" cy="2241550"/>
            <a:chOff x="672" y="2877"/>
            <a:chExt cx="3465" cy="2007"/>
          </a:xfrm>
        </p:grpSpPr>
        <p:pic>
          <p:nvPicPr>
            <p:cNvPr id="4917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2" y="3165"/>
              <a:ext cx="848" cy="11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49174" name="Line 10"/>
            <p:cNvSpPr>
              <a:spLocks noChangeShapeType="1"/>
            </p:cNvSpPr>
            <p:nvPr/>
          </p:nvSpPr>
          <p:spPr bwMode="auto">
            <a:xfrm rot="10800000" flipH="1">
              <a:off x="1480" y="2877"/>
              <a:ext cx="1168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75" name="Text Box 11"/>
            <p:cNvSpPr txBox="1">
              <a:spLocks noChangeArrowheads="1"/>
            </p:cNvSpPr>
            <p:nvPr/>
          </p:nvSpPr>
          <p:spPr bwMode="auto">
            <a:xfrm>
              <a:off x="1528" y="3861"/>
              <a:ext cx="2609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/>
                <a:t>Writes module about</a:t>
              </a:r>
              <a:br>
                <a:rPr lang="en-US" sz="2500"/>
              </a:br>
              <a:r>
                <a:rPr lang="en-US" sz="2500"/>
                <a:t>momentum</a:t>
              </a:r>
              <a:br>
                <a:rPr lang="en-US" sz="2500"/>
              </a:br>
              <a:r>
                <a:rPr lang="en-US" sz="2500"/>
                <a:t>conservation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62475" y="1206500"/>
            <a:ext cx="4581525" cy="1616075"/>
            <a:chOff x="3577" y="672"/>
            <a:chExt cx="4104" cy="1447"/>
          </a:xfrm>
        </p:grpSpPr>
        <p:sp>
          <p:nvSpPr>
            <p:cNvPr id="49170" name="Text Box 13"/>
            <p:cNvSpPr txBox="1">
              <a:spLocks noChangeArrowheads="1"/>
            </p:cNvSpPr>
            <p:nvPr/>
          </p:nvSpPr>
          <p:spPr bwMode="auto">
            <a:xfrm>
              <a:off x="5033" y="672"/>
              <a:ext cx="2648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/>
                <a:t>Compiles module about conservation laws</a:t>
              </a:r>
            </a:p>
          </p:txBody>
        </p:sp>
        <p:sp>
          <p:nvSpPr>
            <p:cNvPr id="49171" name="Line 14"/>
            <p:cNvSpPr>
              <a:spLocks noChangeShapeType="1"/>
            </p:cNvSpPr>
            <p:nvPr/>
          </p:nvSpPr>
          <p:spPr bwMode="auto">
            <a:xfrm rot="10800000" flipH="1">
              <a:off x="3577" y="1855"/>
              <a:ext cx="632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9172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89" y="734"/>
              <a:ext cx="836" cy="11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sp>
        <p:nvSpPr>
          <p:cNvPr id="49167" name="Line 17"/>
          <p:cNvSpPr>
            <a:spLocks noChangeShapeType="1"/>
          </p:cNvSpPr>
          <p:nvPr/>
        </p:nvSpPr>
        <p:spPr bwMode="auto">
          <a:xfrm>
            <a:off x="6162178" y="4133850"/>
            <a:ext cx="107229" cy="884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6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5018400"/>
            <a:ext cx="1143779" cy="1518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6400800" y="5117800"/>
            <a:ext cx="1782687" cy="114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642938" eaLnBrk="1" hangingPunct="1">
              <a:tabLst>
                <a:tab pos="749300" algn="l"/>
              </a:tabLst>
            </a:pPr>
            <a:r>
              <a:rPr lang="en-US" sz="2500" dirty="0"/>
              <a:t>Uses whole</a:t>
            </a:r>
            <a:br>
              <a:rPr lang="en-US" sz="2500" dirty="0"/>
            </a:br>
            <a:r>
              <a:rPr lang="en-US" sz="2500" dirty="0"/>
              <a:t>assembly</a:t>
            </a:r>
            <a:br>
              <a:rPr lang="en-US" sz="2500" dirty="0"/>
            </a:br>
            <a:r>
              <a:rPr lang="en-US" sz="2500" dirty="0"/>
              <a:t>in his course</a:t>
            </a:r>
          </a:p>
        </p:txBody>
      </p:sp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1013" y="2152650"/>
            <a:ext cx="981075" cy="785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3400" y="4160838"/>
            <a:ext cx="876300" cy="893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688" y="1982788"/>
            <a:ext cx="2286000" cy="1554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286000" y="2830513"/>
            <a:ext cx="3848100" cy="1268412"/>
            <a:chOff x="1792" y="1946"/>
            <a:chExt cx="3448" cy="1136"/>
          </a:xfrm>
        </p:grpSpPr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 rot="10800000" flipH="1">
              <a:off x="1792" y="1946"/>
              <a:ext cx="2033" cy="673"/>
            </a:xfrm>
            <a:prstGeom prst="line">
              <a:avLst/>
            </a:prstGeom>
            <a:noFill/>
            <a:ln w="57150">
              <a:solidFill>
                <a:srgbClr val="FFFB1B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 rot="10800000" flipH="1">
              <a:off x="2480" y="1970"/>
              <a:ext cx="1310" cy="1039"/>
            </a:xfrm>
            <a:prstGeom prst="line">
              <a:avLst/>
            </a:prstGeom>
            <a:noFill/>
            <a:ln w="57150">
              <a:solidFill>
                <a:srgbClr val="FFFB1B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3825" y="1979"/>
              <a:ext cx="1415" cy="1103"/>
            </a:xfrm>
            <a:prstGeom prst="line">
              <a:avLst/>
            </a:prstGeom>
            <a:noFill/>
            <a:ln w="57150">
              <a:solidFill>
                <a:srgbClr val="FFFB1B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467600" cy="762000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-128"/>
                <a:cs typeface="ＭＳ Ｐゴシック" charset="-128"/>
              </a:rPr>
              <a:t>LON-CAPA </a:t>
            </a:r>
            <a:r>
              <a:rPr lang="de-DE" dirty="0" err="1">
                <a:ea typeface="ＭＳ Ｐゴシック" charset="-128"/>
                <a:cs typeface="ＭＳ Ｐゴシック" charset="-128"/>
              </a:rPr>
              <a:t>Architecture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Rectangle 6"/>
          <p:cNvSpPr>
            <a:spLocks/>
          </p:cNvSpPr>
          <p:nvPr/>
        </p:nvSpPr>
        <p:spPr bwMode="auto">
          <a:xfrm>
            <a:off x="160338" y="5037138"/>
            <a:ext cx="8786812" cy="1446212"/>
          </a:xfrm>
          <a:prstGeom prst="rect">
            <a:avLst/>
          </a:prstGeom>
          <a:solidFill>
            <a:srgbClr val="99CC00">
              <a:alpha val="30196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/>
            <a:endParaRPr lang="de-DE" sz="3000">
              <a:solidFill>
                <a:srgbClr val="FFFFFF"/>
              </a:solidFill>
              <a:latin typeface="Chalkboard" charset="0"/>
            </a:endParaRPr>
          </a:p>
        </p:txBody>
      </p:sp>
      <p:sp>
        <p:nvSpPr>
          <p:cNvPr id="51206" name="Text Box 7"/>
          <p:cNvSpPr txBox="1">
            <a:spLocks/>
          </p:cNvSpPr>
          <p:nvPr/>
        </p:nvSpPr>
        <p:spPr bwMode="auto">
          <a:xfrm>
            <a:off x="1874838" y="5197475"/>
            <a:ext cx="5634037" cy="1093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400" dirty="0" err="1"/>
              <a:t>Shared</a:t>
            </a:r>
            <a:r>
              <a:rPr lang="de-DE" sz="3400" dirty="0"/>
              <a:t> </a:t>
            </a:r>
            <a:r>
              <a:rPr lang="de-DE" sz="3400" dirty="0" err="1"/>
              <a:t>Cross-</a:t>
            </a:r>
            <a:r>
              <a:rPr lang="de-DE" sz="3400" dirty="0" err="1" smtClean="0"/>
              <a:t>Institutional</a:t>
            </a:r>
            <a:endParaRPr lang="de-DE" sz="3400" dirty="0" smtClean="0"/>
          </a:p>
          <a:p>
            <a:pPr algn="ctr" defTabSz="642938" eaLnBrk="1" hangingPunct="1"/>
            <a:r>
              <a:rPr lang="de-DE" sz="3400" dirty="0" smtClean="0"/>
              <a:t>Digital </a:t>
            </a:r>
            <a:r>
              <a:rPr lang="de-DE" sz="3400" dirty="0" err="1" smtClean="0"/>
              <a:t>Resource</a:t>
            </a:r>
            <a:r>
              <a:rPr lang="de-DE" sz="3400" dirty="0" smtClean="0"/>
              <a:t> </a:t>
            </a:r>
            <a:r>
              <a:rPr lang="de-DE" sz="3400" dirty="0"/>
              <a:t>Library</a:t>
            </a:r>
            <a:endParaRPr lang="de-DE" sz="3400" dirty="0">
              <a:solidFill>
                <a:srgbClr val="FFFFFF"/>
              </a:solidFill>
            </a:endParaRPr>
          </a:p>
        </p:txBody>
      </p:sp>
      <p:sp>
        <p:nvSpPr>
          <p:cNvPr id="51207" name="Rectangle 8"/>
          <p:cNvSpPr>
            <a:spLocks/>
          </p:cNvSpPr>
          <p:nvPr/>
        </p:nvSpPr>
        <p:spPr bwMode="auto">
          <a:xfrm>
            <a:off x="214313" y="3054350"/>
            <a:ext cx="4071937" cy="1393825"/>
          </a:xfrm>
          <a:prstGeom prst="rect">
            <a:avLst/>
          </a:prstGeom>
          <a:blipFill dpi="0" rotWithShape="0">
            <a:blip r:embed="rId3">
              <a:alphaModFix amt="30000"/>
            </a:blip>
            <a:srcRect/>
            <a:tile tx="0" ty="0" sx="100000" sy="100000" flip="none" algn="tl"/>
          </a:blip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000"/>
              <a:t>Resource Assembly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214313" y="1822450"/>
            <a:ext cx="4071937" cy="642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>
              <a:defRPr/>
            </a:pPr>
            <a:r>
              <a:rPr lang="de-DE" sz="3000" dirty="0" err="1"/>
              <a:t>Course</a:t>
            </a:r>
            <a:r>
              <a:rPr lang="de-DE" sz="3000" dirty="0"/>
              <a:t> Management</a:t>
            </a:r>
            <a:endParaRPr lang="en-US" sz="3000" dirty="0"/>
          </a:p>
        </p:txBody>
      </p:sp>
      <p:sp>
        <p:nvSpPr>
          <p:cNvPr id="28682" name="AutoShape 10"/>
          <p:cNvSpPr>
            <a:spLocks/>
          </p:cNvSpPr>
          <p:nvPr/>
        </p:nvSpPr>
        <p:spPr bwMode="auto">
          <a:xfrm>
            <a:off x="1285875" y="4394200"/>
            <a:ext cx="588963" cy="696913"/>
          </a:xfrm>
          <a:prstGeom prst="upArrow">
            <a:avLst>
              <a:gd name="adj1" fmla="val 50000"/>
              <a:gd name="adj2" fmla="val 295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683" name="AutoShape 11"/>
          <p:cNvSpPr>
            <a:spLocks/>
          </p:cNvSpPr>
          <p:nvPr/>
        </p:nvSpPr>
        <p:spPr bwMode="auto">
          <a:xfrm>
            <a:off x="1874838" y="2411413"/>
            <a:ext cx="588962" cy="696912"/>
          </a:xfrm>
          <a:prstGeom prst="upArrow">
            <a:avLst>
              <a:gd name="adj1" fmla="val 50000"/>
              <a:gd name="adj2" fmla="val 295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684" name="AutoShape 12"/>
          <p:cNvSpPr>
            <a:spLocks/>
          </p:cNvSpPr>
          <p:nvPr/>
        </p:nvSpPr>
        <p:spPr bwMode="auto">
          <a:xfrm flipV="1">
            <a:off x="2678113" y="4394200"/>
            <a:ext cx="590550" cy="696913"/>
          </a:xfrm>
          <a:prstGeom prst="upArrow">
            <a:avLst>
              <a:gd name="adj1" fmla="val 50000"/>
              <a:gd name="adj2" fmla="val 295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1212" name="Picture 1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49300" y="1019175"/>
            <a:ext cx="4095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106738" y="1179513"/>
            <a:ext cx="423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1446213" y="965200"/>
            <a:ext cx="3667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1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1820863" y="1071563"/>
            <a:ext cx="4079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1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rcRect/>
              <a:stretch>
                <a:fillRect/>
              </a:stretch>
            </p:blipFill>
          </mc:Choice>
          <mc:Fallback>
            <p:blipFill>
              <a:blip r:embed="rId13"/>
              <a:srcRect/>
              <a:stretch>
                <a:fillRect/>
              </a:stretch>
            </p:blipFill>
          </mc:Fallback>
        </mc:AlternateContent>
        <p:spPr bwMode="auto">
          <a:xfrm>
            <a:off x="2303463" y="1071563"/>
            <a:ext cx="2857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rcRect/>
              <a:stretch>
                <a:fillRect/>
              </a:stretch>
            </p:blipFill>
          </mc:Choice>
          <mc:Fallback>
            <p:blipFill>
              <a:blip r:embed="rId15"/>
              <a:srcRect/>
              <a:stretch>
                <a:fillRect/>
              </a:stretch>
            </p:blipFill>
          </mc:Fallback>
        </mc:AlternateContent>
        <p:spPr bwMode="auto">
          <a:xfrm>
            <a:off x="2662238" y="1019175"/>
            <a:ext cx="4921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Rectangle 19"/>
          <p:cNvSpPr>
            <a:spLocks/>
          </p:cNvSpPr>
          <p:nvPr/>
        </p:nvSpPr>
        <p:spPr bwMode="auto">
          <a:xfrm>
            <a:off x="4875213" y="3054350"/>
            <a:ext cx="4071937" cy="1393825"/>
          </a:xfrm>
          <a:prstGeom prst="rect">
            <a:avLst/>
          </a:prstGeom>
          <a:blipFill dpi="0" rotWithShape="0">
            <a:blip r:embed="rId3">
              <a:alphaModFix amt="30000"/>
            </a:blip>
            <a:srcRect/>
            <a:tile tx="0" ty="0" sx="100000" sy="100000" flip="none" algn="tl"/>
          </a:blip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000"/>
              <a:t>Resource Assembly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/>
          </p:cNvSpPr>
          <p:nvPr/>
        </p:nvSpPr>
        <p:spPr bwMode="auto">
          <a:xfrm>
            <a:off x="4875213" y="1822450"/>
            <a:ext cx="4071937" cy="642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>
              <a:defRPr/>
            </a:pPr>
            <a:r>
              <a:rPr lang="de-DE" sz="3000" dirty="0" err="1"/>
              <a:t>Course</a:t>
            </a:r>
            <a:r>
              <a:rPr lang="de-DE" sz="3000" dirty="0"/>
              <a:t> Management</a:t>
            </a:r>
            <a:endParaRPr lang="en-US" sz="3000" dirty="0"/>
          </a:p>
        </p:txBody>
      </p:sp>
      <p:sp>
        <p:nvSpPr>
          <p:cNvPr id="28693" name="AutoShape 21"/>
          <p:cNvSpPr>
            <a:spLocks/>
          </p:cNvSpPr>
          <p:nvPr/>
        </p:nvSpPr>
        <p:spPr bwMode="auto">
          <a:xfrm>
            <a:off x="5946775" y="4394200"/>
            <a:ext cx="588963" cy="696913"/>
          </a:xfrm>
          <a:prstGeom prst="upArrow">
            <a:avLst>
              <a:gd name="adj1" fmla="val 50000"/>
              <a:gd name="adj2" fmla="val 295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694" name="AutoShape 22"/>
          <p:cNvSpPr>
            <a:spLocks/>
          </p:cNvSpPr>
          <p:nvPr/>
        </p:nvSpPr>
        <p:spPr bwMode="auto">
          <a:xfrm>
            <a:off x="6535738" y="2411413"/>
            <a:ext cx="590550" cy="696912"/>
          </a:xfrm>
          <a:prstGeom prst="upArrow">
            <a:avLst>
              <a:gd name="adj1" fmla="val 50000"/>
              <a:gd name="adj2" fmla="val 295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695" name="AutoShape 23"/>
          <p:cNvSpPr>
            <a:spLocks/>
          </p:cNvSpPr>
          <p:nvPr/>
        </p:nvSpPr>
        <p:spPr bwMode="auto">
          <a:xfrm flipV="1">
            <a:off x="7340600" y="4394200"/>
            <a:ext cx="588963" cy="696913"/>
          </a:xfrm>
          <a:prstGeom prst="upArrow">
            <a:avLst>
              <a:gd name="adj1" fmla="val 50000"/>
              <a:gd name="adj2" fmla="val 295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1223" name="Picture 2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 flipH="1">
            <a:off x="6697663" y="1125538"/>
            <a:ext cx="2587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4" name="Picture 2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6107113" y="965200"/>
            <a:ext cx="3683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5" name="Picture 2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/>
              <a:stretch>
                <a:fillRect/>
              </a:stretch>
            </p:blipFill>
          </mc:Choice>
          <mc:Fallback>
            <p:blipFill>
              <a:blip r:embed="rId11"/>
              <a:srcRect/>
              <a:stretch>
                <a:fillRect/>
              </a:stretch>
            </p:blipFill>
          </mc:Fallback>
        </mc:AlternateContent>
        <p:spPr bwMode="auto">
          <a:xfrm>
            <a:off x="5497513" y="1019175"/>
            <a:ext cx="5349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6" name="Picture 2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rcRect/>
              <a:stretch>
                <a:fillRect/>
              </a:stretch>
            </p:blipFill>
          </mc:Choice>
          <mc:Fallback>
            <p:blipFill>
              <a:blip r:embed="rId17"/>
              <a:srcRect/>
              <a:stretch>
                <a:fillRect/>
              </a:stretch>
            </p:blipFill>
          </mc:Fallback>
        </mc:AlternateContent>
        <p:spPr bwMode="auto">
          <a:xfrm>
            <a:off x="7018338" y="965200"/>
            <a:ext cx="93027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7" name="Picture 2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rcRect/>
              <a:stretch>
                <a:fillRect/>
              </a:stretch>
            </p:blipFill>
          </mc:Choice>
          <mc:Fallback>
            <p:blipFill>
              <a:blip r:embed="rId19"/>
              <a:srcRect/>
              <a:stretch>
                <a:fillRect/>
              </a:stretch>
            </p:blipFill>
          </mc:Fallback>
        </mc:AlternateContent>
        <p:spPr bwMode="auto">
          <a:xfrm>
            <a:off x="5089525" y="965200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8" name="Picture 2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rcRect/>
              <a:stretch>
                <a:fillRect/>
              </a:stretch>
            </p:blipFill>
          </mc:Choice>
          <mc:Fallback>
            <p:blipFill>
              <a:blip r:embed="rId21"/>
              <a:srcRect/>
              <a:stretch>
                <a:fillRect/>
              </a:stretch>
            </p:blipFill>
          </mc:Fallback>
        </mc:AlternateContent>
        <p:spPr bwMode="auto">
          <a:xfrm>
            <a:off x="7875588" y="1019175"/>
            <a:ext cx="844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Course Management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Posting of materials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Posting of homework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Discussions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Announcements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Portfolios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Scheduling</a:t>
            </a:r>
          </a:p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Gradebook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800"/>
            <a:ext cx="4251325" cy="4568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whole conference is about sharing content</a:t>
            </a:r>
          </a:p>
          <a:p>
            <a:r>
              <a:rPr lang="en-US" dirty="0" smtClean="0"/>
              <a:t>No sense preaching to the choir</a:t>
            </a:r>
          </a:p>
          <a:p>
            <a:r>
              <a:rPr lang="en-US" dirty="0" smtClean="0"/>
              <a:t>Thus: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have we learned in 20 years?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00" y="3581400"/>
            <a:ext cx="6832600" cy="2209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Course Management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219200"/>
            <a:ext cx="31242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Instructors can directly use the assembled material in their courses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navigational tools for students to access the material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access </a:t>
            </a:r>
            <a:r>
              <a:rPr lang="en-US" sz="2400" dirty="0"/>
              <a:t>rights </a:t>
            </a:r>
            <a:r>
              <a:rPr lang="en-US" sz="2400" dirty="0" smtClean="0"/>
              <a:t>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timing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contextual discussions and messaging</a:t>
            </a:r>
            <a:endParaRPr lang="en-US" sz="2400" dirty="0"/>
          </a:p>
        </p:txBody>
      </p:sp>
      <p:pic>
        <p:nvPicPr>
          <p:cNvPr id="36869" name="Picture 5" descr="navig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0" y="1219200"/>
            <a:ext cx="4711700" cy="5486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Right Arrow 4"/>
          <p:cNvSpPr/>
          <p:nvPr/>
        </p:nvSpPr>
        <p:spPr bwMode="auto">
          <a:xfrm>
            <a:off x="3810000" y="6096000"/>
            <a:ext cx="762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5" y="1295400"/>
            <a:ext cx="8917395" cy="5029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 bwMode="auto">
          <a:xfrm>
            <a:off x="4953000" y="2286000"/>
            <a:ext cx="3352800" cy="1219200"/>
          </a:xfrm>
          <a:prstGeom prst="wedgeRectCallout">
            <a:avLst>
              <a:gd name="adj1" fmla="val -132683"/>
              <a:gd name="adj2" fmla="val 979"/>
            </a:avLst>
          </a:prstGeom>
          <a:ln>
            <a:headEnd type="none" w="med" len="med"/>
            <a:tailEnd type="none" w="med" len="med"/>
          </a:ln>
          <a:effectLst>
            <a:outerShdw blurRad="1270000" dist="32639" dir="5400000" rotWithShape="0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Assembled structure turns into the course navigation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5105400" y="4648200"/>
            <a:ext cx="3352800" cy="2057400"/>
          </a:xfrm>
          <a:prstGeom prst="wedgeRectCallout">
            <a:avLst>
              <a:gd name="adj1" fmla="val -82374"/>
              <a:gd name="adj2" fmla="val -21930"/>
            </a:avLst>
          </a:prstGeom>
          <a:ln>
            <a:headEnd type="none" w="med" len="med"/>
            <a:tailEnd type="none" w="med" len="med"/>
          </a:ln>
          <a:effectLst>
            <a:outerShdw blurRad="1270000" dist="32639" dir="5400000" rotWithShape="0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Organized </a:t>
            </a:r>
            <a:r>
              <a:rPr lang="en-US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around the content, not the resource type, e.g. embedded online assessment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Course Management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495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Course overview/dashboard</a:t>
            </a:r>
          </a:p>
        </p:txBody>
      </p:sp>
      <p:pic>
        <p:nvPicPr>
          <p:cNvPr id="4" name="Picture 4" descr="whats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38" y="1668463"/>
            <a:ext cx="8120062" cy="5105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53975" y="1243648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4608513" y="1243648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467600" cy="762000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-128"/>
                <a:cs typeface="ＭＳ Ｐゴシック" charset="-128"/>
              </a:rPr>
              <a:t>LON-CAPA </a:t>
            </a:r>
            <a:r>
              <a:rPr lang="de-DE" dirty="0" err="1">
                <a:ea typeface="ＭＳ Ｐゴシック" charset="-128"/>
                <a:cs typeface="ＭＳ Ｐゴシック" charset="-128"/>
              </a:rPr>
              <a:t>Architecture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338" y="1243648"/>
            <a:ext cx="8786812" cy="5518150"/>
            <a:chOff x="144" y="864"/>
            <a:chExt cx="7872" cy="4944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24583" name="Text Box 7"/>
            <p:cNvSpPr txBox="1">
              <a:spLocks/>
            </p:cNvSpPr>
            <p:nvPr/>
          </p:nvSpPr>
          <p:spPr bwMode="auto">
            <a:xfrm>
              <a:off x="478" y="4656"/>
              <a:ext cx="7168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</a:t>
              </a:r>
              <a:r>
                <a:rPr lang="de-DE" sz="3400" dirty="0" err="1" smtClean="0"/>
                <a:t>Institutional</a:t>
              </a:r>
              <a:r>
                <a:rPr lang="de-DE" sz="3400" dirty="0" smtClean="0"/>
                <a:t/>
              </a:r>
              <a:br>
                <a:rPr lang="de-DE" sz="3400" dirty="0" smtClean="0"/>
              </a:br>
              <a:r>
                <a:rPr lang="de-DE" sz="3400" dirty="0" smtClean="0"/>
                <a:t>Digital </a:t>
              </a:r>
              <a:r>
                <a:rPr lang="de-DE" sz="3400" dirty="0" err="1" smtClean="0"/>
                <a:t>Resource</a:t>
              </a:r>
              <a:r>
                <a:rPr lang="de-DE" sz="3400" dirty="0" smtClean="0"/>
                <a:t> Library</a:t>
              </a:r>
              <a:endParaRPr lang="de-DE" sz="3400" dirty="0"/>
            </a:p>
          </p:txBody>
        </p:sp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820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Course</a:t>
              </a:r>
              <a:r>
                <a:rPr lang="de-DE" sz="3000" dirty="0"/>
                <a:t> Management</a:t>
              </a:r>
              <a:endParaRPr lang="en-US" sz="3000" dirty="0"/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0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0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589" name="Picture 1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/>
                <a:stretch>
                  <a:fillRect/>
                </a:stretch>
              </p:blipFill>
            </mc:Choice>
            <mc:Fallback>
              <p:blipFill>
                <a:blip r:embed="rId1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rcRect/>
                <a:stretch>
                  <a:fillRect/>
                </a:stretch>
              </p:blipFill>
            </mc:Choice>
            <mc:Fallback>
              <p:blipFill>
                <a:blip r:embed="rId12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rcRect/>
                <a:stretch>
                  <a:fillRect/>
                </a:stretch>
              </p:blipFill>
            </mc:Choice>
            <mc:Fallback>
              <p:blipFill>
                <a:blip r:embed="rId1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821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Course</a:t>
              </a:r>
              <a:r>
                <a:rPr lang="de-DE" sz="3000" dirty="0"/>
                <a:t> Management</a:t>
              </a:r>
              <a:endParaRPr lang="en-US" sz="3000" dirty="0"/>
            </a:p>
          </p:txBody>
        </p:sp>
        <p:sp>
          <p:nvSpPr>
            <p:cNvPr id="821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600" name="Picture 2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/>
                <a:stretch>
                  <a:fillRect/>
                </a:stretch>
              </p:blipFill>
            </mc:Choice>
            <mc:Fallback>
              <p:blipFill>
                <a:blip r:embed="rId1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rcRect/>
                <a:stretch>
                  <a:fillRect/>
                </a:stretch>
              </p:blipFill>
            </mc:Choice>
            <mc:Fallback>
              <p:blipFill>
                <a:blip r:embed="rId1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2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rcRect/>
                <a:stretch>
                  <a:fillRect/>
                </a:stretch>
              </p:blipFill>
            </mc:Choice>
            <mc:Fallback>
              <p:blipFill>
                <a:blip r:embed="rId1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2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rcRect/>
                <a:stretch>
                  <a:fillRect/>
                </a:stretch>
              </p:blipFill>
            </mc:Choice>
            <mc:Fallback>
              <p:blipFill>
                <a:blip r:embed="rId2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Oval Callout 32"/>
          <p:cNvSpPr/>
          <p:nvPr/>
        </p:nvSpPr>
        <p:spPr bwMode="auto">
          <a:xfrm>
            <a:off x="838200" y="2640648"/>
            <a:ext cx="4953000" cy="2590800"/>
          </a:xfrm>
          <a:prstGeom prst="wedgeEllipseCallout">
            <a:avLst>
              <a:gd name="adj1" fmla="val 75677"/>
              <a:gd name="adj2" fmla="val -4249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39750" dist="12700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Isn’t that rather monolithic?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6000" y="1353098"/>
            <a:ext cx="2582863" cy="5132470"/>
          </a:xfrm>
          <a:prstGeom prst="rect">
            <a:avLst/>
          </a:prstGeom>
          <a:effectLst>
            <a:outerShdw blurRad="469900" dist="38100" dir="2700000" algn="tl" rotWithShape="0">
              <a:srgbClr val="000000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/>
          </p:cNvSpPr>
          <p:nvPr/>
        </p:nvSpPr>
        <p:spPr bwMode="auto">
          <a:xfrm>
            <a:off x="53975" y="1219200"/>
            <a:ext cx="4500563" cy="3695700"/>
          </a:xfrm>
          <a:prstGeom prst="rect">
            <a:avLst/>
          </a:prstGeom>
          <a:solidFill>
            <a:srgbClr val="CCFFCC">
              <a:alpha val="30196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 dirty="0">
                <a:latin typeface="Lucida Handwriting" charset="0"/>
              </a:rPr>
              <a:t>  </a:t>
            </a:r>
            <a:r>
              <a:rPr lang="en-US" sz="3000" dirty="0"/>
              <a:t>Campus A</a:t>
            </a: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4608513" y="1219200"/>
            <a:ext cx="4500562" cy="3695700"/>
          </a:xfrm>
          <a:prstGeom prst="rect">
            <a:avLst/>
          </a:prstGeom>
          <a:solidFill>
            <a:srgbClr val="FFCC99">
              <a:alpha val="30196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 dirty="0">
                <a:latin typeface="Lucida Handwriting" charset="0"/>
              </a:rPr>
              <a:t>  </a:t>
            </a:r>
            <a:r>
              <a:rPr lang="en-US" sz="3000" dirty="0"/>
              <a:t>Campus B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>
                <a:ea typeface="ＭＳ Ｐゴシック" charset="-128"/>
                <a:cs typeface="ＭＳ Ｐゴシック" charset="-128"/>
              </a:rPr>
              <a:t>Dynamic</a:t>
            </a:r>
            <a:r>
              <a:rPr lang="de-DE" dirty="0">
                <a:ea typeface="ＭＳ Ｐゴシック" charset="-128"/>
                <a:cs typeface="ＭＳ Ｐゴシック" charset="-128"/>
              </a:rPr>
              <a:t> Metadata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338" y="1219200"/>
            <a:ext cx="8786812" cy="5518150"/>
            <a:chOff x="144" y="864"/>
            <a:chExt cx="7872" cy="4944"/>
          </a:xfrm>
        </p:grpSpPr>
        <p:sp>
          <p:nvSpPr>
            <p:cNvPr id="7987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65549" name="Text Box 7"/>
            <p:cNvSpPr txBox="1">
              <a:spLocks/>
            </p:cNvSpPr>
            <p:nvPr/>
          </p:nvSpPr>
          <p:spPr bwMode="auto">
            <a:xfrm>
              <a:off x="1680" y="4656"/>
              <a:ext cx="5047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</a:t>
              </a:r>
              <a:r>
                <a:rPr lang="de-DE" sz="3400" dirty="0" err="1" smtClean="0"/>
                <a:t>Institutional</a:t>
              </a:r>
              <a:r>
                <a:rPr lang="de-DE" sz="3400" dirty="0" smtClean="0"/>
                <a:t/>
              </a:r>
              <a:br>
                <a:rPr lang="de-DE" sz="3400" dirty="0" smtClean="0"/>
              </a:br>
              <a:r>
                <a:rPr lang="de-DE" sz="3400" dirty="0" smtClean="0"/>
                <a:t>Digital </a:t>
              </a:r>
              <a:r>
                <a:rPr lang="de-DE" sz="3400" dirty="0" err="1" smtClean="0"/>
                <a:t>Resource</a:t>
              </a:r>
              <a:r>
                <a:rPr lang="de-DE" sz="3400" dirty="0" smtClean="0"/>
                <a:t> </a:t>
              </a:r>
              <a:r>
                <a:rPr lang="de-DE" sz="3400" dirty="0"/>
                <a:t>Library</a:t>
              </a:r>
            </a:p>
          </p:txBody>
        </p:sp>
        <p:sp>
          <p:nvSpPr>
            <p:cNvPr id="7988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Resource Assembly</a:t>
              </a:r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7988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7988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8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5555" name="Picture 1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6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7" name="Picture 1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8" name="Picture 1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59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rcRect/>
                <a:stretch>
                  <a:fillRect/>
                </a:stretch>
              </p:blipFill>
            </mc:Choice>
            <mc:Fallback>
              <p:blipFill>
                <a:blip r:embed="rId1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0" name="Picture 1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rcRect/>
                <a:stretch>
                  <a:fillRect/>
                </a:stretch>
              </p:blipFill>
            </mc:Choice>
            <mc:Fallback>
              <p:blipFill>
                <a:blip r:embed="rId1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9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Resource Assembly</a:t>
              </a:r>
              <a:endParaRPr lang="en-US" sz="3000">
                <a:solidFill>
                  <a:srgbClr val="FFFFFF"/>
                </a:solidFill>
              </a:endParaRPr>
            </a:p>
          </p:txBody>
        </p:sp>
        <p:sp>
          <p:nvSpPr>
            <p:cNvPr id="7989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7989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89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5566" name="Picture 2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7" name="Picture 2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8" name="Picture 2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69" name="Picture 2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rcRect/>
                <a:stretch>
                  <a:fillRect/>
                </a:stretch>
              </p:blipFill>
            </mc:Choice>
            <mc:Fallback>
              <p:blipFill>
                <a:blip r:embed="rId1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70" name="Picture 2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rcRect/>
                <a:stretch>
                  <a:fillRect/>
                </a:stretch>
              </p:blipFill>
            </mc:Choice>
            <mc:Fallback>
              <p:blipFill>
                <a:blip r:embed="rId1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71" name="Picture 2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rcRect/>
                <a:stretch>
                  <a:fillRect/>
                </a:stretch>
              </p:blipFill>
            </mc:Choice>
            <mc:Fallback>
              <p:blipFill>
                <a:blip r:embed="rId2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902" name="Line 30"/>
          <p:cNvSpPr>
            <a:spLocks noChangeShapeType="1"/>
          </p:cNvSpPr>
          <p:nvPr/>
        </p:nvSpPr>
        <p:spPr bwMode="auto">
          <a:xfrm flipH="1">
            <a:off x="857250" y="1593850"/>
            <a:ext cx="750888" cy="4232275"/>
          </a:xfrm>
          <a:prstGeom prst="line">
            <a:avLst/>
          </a:prstGeom>
          <a:noFill/>
          <a:ln w="76200">
            <a:solidFill>
              <a:srgbClr val="FF0000">
                <a:alpha val="89999"/>
              </a:srgbClr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 flipH="1">
            <a:off x="1231900" y="2557463"/>
            <a:ext cx="3965575" cy="3268662"/>
          </a:xfrm>
          <a:prstGeom prst="line">
            <a:avLst/>
          </a:prstGeom>
          <a:noFill/>
          <a:ln w="76200">
            <a:solidFill>
              <a:srgbClr val="FF0000">
                <a:alpha val="89999"/>
              </a:srgbClr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 flipH="1">
            <a:off x="1339850" y="4325938"/>
            <a:ext cx="4125913" cy="1714500"/>
          </a:xfrm>
          <a:prstGeom prst="line">
            <a:avLst/>
          </a:prstGeom>
          <a:noFill/>
          <a:ln w="76200">
            <a:solidFill>
              <a:srgbClr val="FF0000">
                <a:alpha val="89999"/>
              </a:srgbClr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9905" name="Picture 3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14313" y="5843588"/>
            <a:ext cx="982662" cy="785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79906" name="Picture 3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23200" y="5505450"/>
            <a:ext cx="874713" cy="892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79907" name="Line 35"/>
          <p:cNvSpPr>
            <a:spLocks noChangeShapeType="1"/>
          </p:cNvSpPr>
          <p:nvPr/>
        </p:nvSpPr>
        <p:spPr bwMode="auto">
          <a:xfrm flipH="1">
            <a:off x="1339850" y="5934075"/>
            <a:ext cx="6429375" cy="374650"/>
          </a:xfrm>
          <a:prstGeom prst="line">
            <a:avLst/>
          </a:prstGeom>
          <a:noFill/>
          <a:ln w="76200">
            <a:solidFill>
              <a:srgbClr val="FF0000">
                <a:alpha val="89999"/>
              </a:srgbClr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562600" y="3581400"/>
            <a:ext cx="3352800" cy="213360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723900" dist="200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Advantage: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Feedback from all levels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 system gets to know the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133600"/>
            <a:ext cx="3854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>
                <a:ea typeface="ＭＳ Ｐゴシック" charset="-128"/>
                <a:cs typeface="ＭＳ Ｐゴシック" charset="-128"/>
              </a:rPr>
              <a:t>Dynamic Metadata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idx="1"/>
          </p:nvPr>
        </p:nvSpPr>
        <p:spPr>
          <a:xfrm>
            <a:off x="1219200" y="1166813"/>
            <a:ext cx="7808913" cy="1357312"/>
          </a:xfrm>
          <a:noFill/>
        </p:spPr>
        <p:txBody>
          <a:bodyPr/>
          <a:lstStyle/>
          <a:p>
            <a:pPr marL="487363" indent="-487363" defTabSz="1300163" eaLnBrk="1" hangingPunct="1">
              <a:lnSpc>
                <a:spcPct val="90000"/>
              </a:lnSpc>
              <a:tabLst>
                <a:tab pos="1028700" algn="l"/>
              </a:tabLst>
            </a:pPr>
            <a:r>
              <a:rPr lang="de-DE" sz="2400" dirty="0" err="1">
                <a:ea typeface="ＭＳ Ｐゴシック" charset="-128"/>
                <a:cs typeface="ＭＳ Ｐゴシック" charset="-128"/>
              </a:rPr>
              <a:t>Dynamic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400" dirty="0" err="1">
                <a:ea typeface="ＭＳ Ｐゴシック" charset="-128"/>
                <a:cs typeface="ＭＳ Ｐゴシック" charset="-128"/>
              </a:rPr>
              <a:t>metadata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400" dirty="0" err="1">
                <a:ea typeface="ＭＳ Ｐゴシック" charset="-128"/>
                <a:cs typeface="ＭＳ Ｐゴシック" charset="-128"/>
              </a:rPr>
              <a:t>from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400" dirty="0" err="1">
                <a:ea typeface="ＭＳ Ｐゴシック" charset="-128"/>
                <a:cs typeface="ＭＳ Ｐゴシック" charset="-128"/>
              </a:rPr>
              <a:t>usage</a:t>
            </a:r>
            <a:endParaRPr lang="de-DE" sz="2400" dirty="0">
              <a:ea typeface="ＭＳ Ｐゴシック" charset="-128"/>
              <a:cs typeface="ＭＳ Ｐゴシック" charset="-128"/>
            </a:endParaRPr>
          </a:p>
          <a:p>
            <a:pPr marL="487363" indent="-487363" defTabSz="1300163" eaLnBrk="1" hangingPunct="1">
              <a:lnSpc>
                <a:spcPct val="90000"/>
              </a:lnSpc>
              <a:tabLst>
                <a:tab pos="1028700" algn="l"/>
              </a:tabLst>
            </a:pPr>
            <a:r>
              <a:rPr lang="de-DE" sz="2400" dirty="0" err="1">
                <a:ea typeface="ＭＳ Ｐゴシック" charset="-128"/>
                <a:cs typeface="ＭＳ Ｐゴシック" charset="-128"/>
              </a:rPr>
              <a:t>Assistance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in </a:t>
            </a:r>
            <a:r>
              <a:rPr lang="de-DE" sz="2400" dirty="0" err="1">
                <a:ea typeface="ＭＳ Ｐゴシック" charset="-128"/>
                <a:cs typeface="ＭＳ Ｐゴシック" charset="-128"/>
              </a:rPr>
              <a:t>resource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400" dirty="0" err="1">
                <a:ea typeface="ＭＳ Ｐゴシック" charset="-128"/>
                <a:cs typeface="ＭＳ Ｐゴシック" charset="-128"/>
              </a:rPr>
              <a:t>selection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(„</a:t>
            </a:r>
            <a:r>
              <a:rPr lang="de-DE" sz="2400" dirty="0" err="1">
                <a:ea typeface="ＭＳ Ｐゴシック" charset="-128"/>
                <a:cs typeface="ＭＳ Ｐゴシック" charset="-128"/>
              </a:rPr>
              <a:t>amazon.com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“)</a:t>
            </a:r>
          </a:p>
          <a:p>
            <a:pPr marL="487363" indent="-487363" defTabSz="1300163" eaLnBrk="1" hangingPunct="1">
              <a:lnSpc>
                <a:spcPct val="90000"/>
              </a:lnSpc>
              <a:tabLst>
                <a:tab pos="1028700" algn="l"/>
              </a:tabLst>
            </a:pPr>
            <a:r>
              <a:rPr lang="de-DE" sz="2400" dirty="0" err="1">
                <a:ea typeface="ＭＳ Ｐゴシック" charset="-128"/>
                <a:cs typeface="ＭＳ Ｐゴシック" charset="-128"/>
              </a:rPr>
              <a:t>Quality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</a:t>
            </a:r>
            <a:r>
              <a:rPr lang="de-DE" sz="2400" dirty="0" err="1">
                <a:ea typeface="ＭＳ Ｐゴシック" charset="-128"/>
                <a:cs typeface="ＭＳ Ｐゴシック" charset="-128"/>
              </a:rPr>
              <a:t>control</a:t>
            </a:r>
            <a:endParaRPr lang="de-DE" sz="24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13" y="2587625"/>
            <a:ext cx="6099175" cy="3313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5070475"/>
            <a:ext cx="5089525" cy="1144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useful than static metadata</a:t>
            </a:r>
          </a:p>
          <a:p>
            <a:r>
              <a:rPr lang="en-US" dirty="0" smtClean="0"/>
              <a:t>Authors</a:t>
            </a:r>
          </a:p>
          <a:p>
            <a:pPr lvl="1"/>
            <a:r>
              <a:rPr lang="en-US" dirty="0" smtClean="0"/>
              <a:t>spend hours writing beautiful resources</a:t>
            </a:r>
          </a:p>
          <a:p>
            <a:pPr lvl="1"/>
            <a:r>
              <a:rPr lang="en-US" dirty="0" smtClean="0"/>
              <a:t>do not spend five minutes to fill out even the most basic information</a:t>
            </a:r>
          </a:p>
          <a:p>
            <a:r>
              <a:rPr lang="en-US" dirty="0" smtClean="0"/>
              <a:t>Dynamic metadata shows the resource “in action”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LON-CAPA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work?</a:t>
            </a:r>
          </a:p>
          <a:p>
            <a:r>
              <a:rPr lang="en-US" dirty="0" smtClean="0"/>
              <a:t>Does it scale?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2" y="1295400"/>
            <a:ext cx="8240888" cy="5562600"/>
          </a:xfrm>
          <a:prstGeom prst="rect">
            <a:avLst/>
          </a:prstGeom>
        </p:spPr>
      </p:pic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Shared Resource Library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idx="1"/>
          </p:nvPr>
        </p:nvSpPr>
        <p:spPr>
          <a:xfrm>
            <a:off x="7086600" y="2667000"/>
            <a:ext cx="1981200" cy="1371600"/>
          </a:xfrm>
          <a:prstGeom prst="wedgeRectCallout">
            <a:avLst>
              <a:gd name="adj1" fmla="val 14700"/>
              <a:gd name="adj2" fmla="val -1160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Shared content repository with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over 440,000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resources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934200" y="4724400"/>
            <a:ext cx="2133600" cy="1066800"/>
          </a:xfrm>
          <a:prstGeom prst="wedgeRectCallout">
            <a:avLst>
              <a:gd name="adj1" fmla="val 16527"/>
              <a:gd name="adj2" fmla="val -98796"/>
            </a:avLst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None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Almost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200,000 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online homework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LON-CAPA Community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7315200" cy="5483813"/>
          </a:xfrm>
          <a:prstGeom prst="rect">
            <a:avLst/>
          </a:prstGeom>
        </p:spPr>
      </p:pic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324600" y="2667000"/>
            <a:ext cx="2133600" cy="1600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160 member 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19200"/>
            <a:ext cx="71628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Focus on online educational resources for learners</a:t>
            </a:r>
          </a:p>
          <a:p>
            <a:pPr lvl="1"/>
            <a:r>
              <a:rPr lang="en-US" sz="2400" dirty="0" smtClean="0"/>
              <a:t>Not on research publications</a:t>
            </a:r>
          </a:p>
          <a:p>
            <a:pPr lvl="1"/>
            <a:r>
              <a:rPr lang="en-US" sz="2400" dirty="0" smtClean="0"/>
              <a:t>Not on guides on how to teach better</a:t>
            </a:r>
          </a:p>
          <a:p>
            <a:pPr lvl="1"/>
            <a:r>
              <a:rPr lang="en-US" sz="2400" dirty="0" smtClean="0"/>
              <a:t>Not digital versions of books</a:t>
            </a:r>
          </a:p>
          <a:p>
            <a:pPr lvl="1"/>
            <a:r>
              <a:rPr lang="en-US" sz="2400" dirty="0" smtClean="0"/>
              <a:t>Not collections of materials for lecture preparation</a:t>
            </a:r>
          </a:p>
          <a:p>
            <a:pPr lvl="1"/>
            <a:r>
              <a:rPr lang="en-US" sz="2400" dirty="0" smtClean="0"/>
              <a:t>Not data collections (except for learners to evaluate as part of their learning)</a:t>
            </a:r>
          </a:p>
          <a:p>
            <a:r>
              <a:rPr lang="en-US" dirty="0" smtClean="0"/>
              <a:t>Compatible with OER idea</a:t>
            </a:r>
          </a:p>
          <a:p>
            <a:r>
              <a:rPr lang="en-US" dirty="0" smtClean="0"/>
              <a:t>LON-CAPA: usually in course-context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The LON-CAPA Community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172" name="Picture 4" descr="earth-h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534400" cy="42672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2164" name="AutoShape 5"/>
          <p:cNvSpPr>
            <a:spLocks noChangeArrowheads="1"/>
          </p:cNvSpPr>
          <p:nvPr/>
        </p:nvSpPr>
        <p:spPr bwMode="auto">
          <a:xfrm>
            <a:off x="838200" y="3200400"/>
            <a:ext cx="1371600" cy="381000"/>
          </a:xfrm>
          <a:prstGeom prst="wedgeRectCallout">
            <a:avLst>
              <a:gd name="adj1" fmla="val 48162"/>
              <a:gd name="adj2" fmla="val -81667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USA: </a:t>
            </a:r>
            <a:r>
              <a:rPr lang="en-US" dirty="0" smtClean="0"/>
              <a:t>108</a:t>
            </a:r>
            <a:endParaRPr lang="en-US" dirty="0"/>
          </a:p>
        </p:txBody>
      </p:sp>
      <p:sp>
        <p:nvSpPr>
          <p:cNvPr id="92165" name="AutoShape 6"/>
          <p:cNvSpPr>
            <a:spLocks noChangeArrowheads="1"/>
          </p:cNvSpPr>
          <p:nvPr/>
        </p:nvSpPr>
        <p:spPr bwMode="auto">
          <a:xfrm>
            <a:off x="533400" y="2209800"/>
            <a:ext cx="1600200" cy="381000"/>
          </a:xfrm>
          <a:prstGeom prst="wedgeRectCallout">
            <a:avLst>
              <a:gd name="adj1" fmla="val 52481"/>
              <a:gd name="adj2" fmla="val 8458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Canada: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92166" name="AutoShape 7"/>
          <p:cNvSpPr>
            <a:spLocks noChangeArrowheads="1"/>
          </p:cNvSpPr>
          <p:nvPr/>
        </p:nvSpPr>
        <p:spPr bwMode="auto">
          <a:xfrm>
            <a:off x="5486400" y="1981200"/>
            <a:ext cx="1752600" cy="381000"/>
          </a:xfrm>
          <a:prstGeom prst="wedgeRectCallout">
            <a:avLst>
              <a:gd name="adj1" fmla="val -88514"/>
              <a:gd name="adj2" fmla="val 131876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Germany: 3</a:t>
            </a:r>
          </a:p>
        </p:txBody>
      </p:sp>
      <p:sp>
        <p:nvSpPr>
          <p:cNvPr id="92167" name="AutoShape 8"/>
          <p:cNvSpPr>
            <a:spLocks noChangeArrowheads="1"/>
          </p:cNvSpPr>
          <p:nvPr/>
        </p:nvSpPr>
        <p:spPr bwMode="auto">
          <a:xfrm>
            <a:off x="5486400" y="2590800"/>
            <a:ext cx="1447800" cy="381000"/>
          </a:xfrm>
          <a:prstGeom prst="wedgeRectCallout">
            <a:avLst>
              <a:gd name="adj1" fmla="val -58140"/>
              <a:gd name="adj2" fmla="val 6666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Turkey: 1</a:t>
            </a:r>
          </a:p>
        </p:txBody>
      </p:sp>
      <p:sp>
        <p:nvSpPr>
          <p:cNvPr id="92168" name="AutoShape 9"/>
          <p:cNvSpPr>
            <a:spLocks noChangeArrowheads="1"/>
          </p:cNvSpPr>
          <p:nvPr/>
        </p:nvSpPr>
        <p:spPr bwMode="auto">
          <a:xfrm>
            <a:off x="5181600" y="3429000"/>
            <a:ext cx="1295400" cy="381000"/>
          </a:xfrm>
          <a:prstGeom prst="wedgeRectCallout">
            <a:avLst>
              <a:gd name="adj1" fmla="val -29903"/>
              <a:gd name="adj2" fmla="val -11583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Israel: 2</a:t>
            </a:r>
          </a:p>
        </p:txBody>
      </p:sp>
      <p:sp>
        <p:nvSpPr>
          <p:cNvPr id="92169" name="AutoShape 10"/>
          <p:cNvSpPr>
            <a:spLocks noChangeArrowheads="1"/>
          </p:cNvSpPr>
          <p:nvPr/>
        </p:nvSpPr>
        <p:spPr bwMode="auto">
          <a:xfrm>
            <a:off x="6705600" y="3021357"/>
            <a:ext cx="2057400" cy="381000"/>
          </a:xfrm>
          <a:prstGeom prst="wedgeRectCallout">
            <a:avLst>
              <a:gd name="adj1" fmla="val 3876"/>
              <a:gd name="adj2" fmla="val -11203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South Korea: 1</a:t>
            </a:r>
          </a:p>
        </p:txBody>
      </p:sp>
      <p:sp>
        <p:nvSpPr>
          <p:cNvPr id="92170" name="AutoShape 11"/>
          <p:cNvSpPr>
            <a:spLocks noChangeArrowheads="1"/>
          </p:cNvSpPr>
          <p:nvPr/>
        </p:nvSpPr>
        <p:spPr bwMode="auto">
          <a:xfrm>
            <a:off x="5486400" y="4953000"/>
            <a:ext cx="2057400" cy="381000"/>
          </a:xfrm>
          <a:prstGeom prst="wedgeRectCallout">
            <a:avLst>
              <a:gd name="adj1" fmla="val -69523"/>
              <a:gd name="adj2" fmla="val -11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South Africa: 1</a:t>
            </a:r>
          </a:p>
        </p:txBody>
      </p:sp>
      <p:sp>
        <p:nvSpPr>
          <p:cNvPr id="92171" name="AutoShape 12"/>
          <p:cNvSpPr>
            <a:spLocks noChangeArrowheads="1"/>
          </p:cNvSpPr>
          <p:nvPr/>
        </p:nvSpPr>
        <p:spPr bwMode="auto">
          <a:xfrm>
            <a:off x="3581400" y="4800600"/>
            <a:ext cx="1143000" cy="381000"/>
          </a:xfrm>
          <a:prstGeom prst="wedgeRectCallout">
            <a:avLst>
              <a:gd name="adj1" fmla="val -59722"/>
              <a:gd name="adj2" fmla="val -16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Brazil: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92172" name="Text Box 13"/>
          <p:cNvSpPr txBox="1">
            <a:spLocks noChangeArrowheads="1"/>
          </p:cNvSpPr>
          <p:nvPr/>
        </p:nvSpPr>
        <p:spPr bwMode="auto">
          <a:xfrm>
            <a:off x="228600" y="1246188"/>
            <a:ext cx="658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High Schools, Colleges, and Universities</a:t>
            </a:r>
            <a:endParaRPr lang="en-US"/>
          </a:p>
        </p:txBody>
      </p:sp>
      <p:sp>
        <p:nvSpPr>
          <p:cNvPr id="92173" name="Text Box 14"/>
          <p:cNvSpPr txBox="1">
            <a:spLocks noChangeArrowheads="1"/>
          </p:cNvSpPr>
          <p:nvPr/>
        </p:nvSpPr>
        <p:spPr bwMode="auto">
          <a:xfrm>
            <a:off x="381000" y="6172200"/>
            <a:ext cx="7853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… plus grant projects and publishing companies.</a:t>
            </a:r>
            <a:endParaRPr lang="en-US"/>
          </a:p>
        </p:txBody>
      </p:sp>
      <p:sp>
        <p:nvSpPr>
          <p:cNvPr id="92174" name="AutoShape 15"/>
          <p:cNvSpPr>
            <a:spLocks noChangeArrowheads="1"/>
          </p:cNvSpPr>
          <p:nvPr/>
        </p:nvSpPr>
        <p:spPr bwMode="auto">
          <a:xfrm>
            <a:off x="2819400" y="3200400"/>
            <a:ext cx="1981200" cy="381000"/>
          </a:xfrm>
          <a:prstGeom prst="wedgeRectCallout">
            <a:avLst>
              <a:gd name="adj1" fmla="val 50801"/>
              <a:gd name="adj2" fmla="val -14833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Switzerland: 1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105400" y="4038600"/>
            <a:ext cx="1524000" cy="381000"/>
          </a:xfrm>
          <a:prstGeom prst="wedgeRectCallout">
            <a:avLst>
              <a:gd name="adj1" fmla="val -69523"/>
              <a:gd name="adj2" fmla="val -11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Nigeria: </a:t>
            </a:r>
            <a:r>
              <a:rPr lang="en-US" dirty="0"/>
              <a:t>1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76600" y="1905000"/>
            <a:ext cx="2057400" cy="381000"/>
          </a:xfrm>
          <a:prstGeom prst="wedgeRectCallout">
            <a:avLst>
              <a:gd name="adj1" fmla="val 9319"/>
              <a:gd name="adj2" fmla="val 159128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Great Britain: </a:t>
            </a:r>
            <a:r>
              <a:rPr lang="en-US" dirty="0"/>
              <a:t>1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858000" y="3733800"/>
            <a:ext cx="1524000" cy="381000"/>
          </a:xfrm>
          <a:prstGeom prst="wedgeRectCallout">
            <a:avLst>
              <a:gd name="adj1" fmla="val -12311"/>
              <a:gd name="adj2" fmla="val -130677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Taiwan: </a:t>
            </a:r>
            <a:r>
              <a:rPr lang="en-US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LON-CAPA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/>
          <a:lstStyle/>
          <a:p>
            <a:r>
              <a:rPr lang="en-US" dirty="0" smtClean="0"/>
              <a:t>Cross-institutional use</a:t>
            </a:r>
            <a:endParaRPr lang="en-US" dirty="0"/>
          </a:p>
        </p:txBody>
      </p:sp>
      <p:pic>
        <p:nvPicPr>
          <p:cNvPr id="4" name="Picture 4" descr="sha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391400" cy="4939954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9594473">
            <a:off x="5885712" y="1775564"/>
            <a:ext cx="2546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old data!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LON-CAPA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2667000" cy="5562600"/>
          </a:xfrm>
        </p:spPr>
        <p:txBody>
          <a:bodyPr/>
          <a:lstStyle/>
          <a:p>
            <a:r>
              <a:rPr lang="en-US" dirty="0" smtClean="0"/>
              <a:t>Creates communities of practice!</a:t>
            </a:r>
          </a:p>
          <a:p>
            <a:r>
              <a:rPr lang="en-US" dirty="0" smtClean="0"/>
              <a:t>Connects colleagues doing the same 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500" y="2133600"/>
            <a:ext cx="5019899" cy="454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410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How can all of this benefit the OER Community?</a:t>
            </a:r>
          </a:p>
          <a:p>
            <a:pPr lvl="1"/>
            <a:r>
              <a:rPr lang="en-US" dirty="0" smtClean="0"/>
              <a:t>Dynamic platform to assemble, remix, and deploy OER content</a:t>
            </a:r>
          </a:p>
          <a:p>
            <a:pPr lvl="1"/>
            <a:r>
              <a:rPr lang="en-US" dirty="0" smtClean="0"/>
              <a:t>Built-in course management</a:t>
            </a:r>
          </a:p>
          <a:p>
            <a:pPr lvl="2"/>
            <a:r>
              <a:rPr lang="en-US" dirty="0" smtClean="0"/>
              <a:t>No download</a:t>
            </a:r>
          </a:p>
          <a:p>
            <a:pPr lvl="2"/>
            <a:r>
              <a:rPr lang="en-US" dirty="0" smtClean="0"/>
              <a:t>No content cartridges</a:t>
            </a:r>
          </a:p>
          <a:p>
            <a:pPr lvl="1"/>
            <a:r>
              <a:rPr lang="en-US" dirty="0" smtClean="0"/>
              <a:t>Learning content management</a:t>
            </a:r>
          </a:p>
          <a:p>
            <a:pPr lvl="2"/>
            <a:r>
              <a:rPr lang="en-US" dirty="0" smtClean="0"/>
              <a:t>Search</a:t>
            </a:r>
          </a:p>
          <a:p>
            <a:pPr lvl="2"/>
            <a:r>
              <a:rPr lang="en-US" dirty="0" smtClean="0"/>
              <a:t>Versioning</a:t>
            </a:r>
          </a:p>
          <a:p>
            <a:pPr lvl="2"/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Digital Rights Management</a:t>
            </a:r>
          </a:p>
          <a:p>
            <a:pPr lvl="2"/>
            <a:r>
              <a:rPr lang="en-US" dirty="0" smtClean="0"/>
              <a:t>Commercial, licensed, and open content can co-exist in the same pool</a:t>
            </a:r>
          </a:p>
          <a:p>
            <a:pPr lvl="2"/>
            <a:r>
              <a:rPr lang="en-US" dirty="0" smtClean="0"/>
              <a:t>Expand to accommodate Creative Commons</a:t>
            </a:r>
            <a:br>
              <a:rPr lang="en-US" dirty="0" smtClean="0"/>
            </a:br>
            <a:r>
              <a:rPr lang="en-US" dirty="0" smtClean="0"/>
              <a:t>(was not around 20 years ago!)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1524000" y="1676400"/>
            <a:ext cx="62484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8763" y="17526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763" y="31242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581400"/>
            <a:ext cx="2840038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7526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9050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3" y="3886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971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3352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8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181600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8938" y="51720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 rot="1831445">
            <a:off x="2509838" y="3222625"/>
            <a:ext cx="160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Campus A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 rot="1831445">
            <a:off x="4502150" y="464343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Campus B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 rot="1831445">
            <a:off x="1527175" y="509746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Campus C</a:t>
            </a:r>
          </a:p>
        </p:txBody>
      </p:sp>
      <p:sp>
        <p:nvSpPr>
          <p:cNvPr id="21" name="Left-Right-Up Arrow 20"/>
          <p:cNvSpPr/>
          <p:nvPr/>
        </p:nvSpPr>
        <p:spPr bwMode="auto">
          <a:xfrm rot="20469067">
            <a:off x="3100388" y="2659063"/>
            <a:ext cx="2819400" cy="1919287"/>
          </a:xfrm>
          <a:prstGeom prst="leftRightUpArrow">
            <a:avLst/>
          </a:prstGeom>
          <a:solidFill>
            <a:srgbClr val="FF66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err="1"/>
              <a:t>Interserver</a:t>
            </a:r>
            <a:endParaRPr lang="en-US"/>
          </a:p>
        </p:txBody>
      </p:sp>
      <p:sp>
        <p:nvSpPr>
          <p:cNvPr id="22" name="Left-Right Arrow 21"/>
          <p:cNvSpPr/>
          <p:nvPr/>
        </p:nvSpPr>
        <p:spPr bwMode="auto">
          <a:xfrm rot="907672">
            <a:off x="1463675" y="2005013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" name="Left-Right Arrow 22"/>
          <p:cNvSpPr/>
          <p:nvPr/>
        </p:nvSpPr>
        <p:spPr bwMode="auto">
          <a:xfrm rot="20878315">
            <a:off x="4195763" y="1749425"/>
            <a:ext cx="31908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Web</a:t>
            </a:r>
          </a:p>
        </p:txBody>
      </p:sp>
      <p:sp>
        <p:nvSpPr>
          <p:cNvPr id="24" name="Left-Right Arrow 23"/>
          <p:cNvSpPr/>
          <p:nvPr/>
        </p:nvSpPr>
        <p:spPr bwMode="auto">
          <a:xfrm rot="19855670">
            <a:off x="922338" y="5241925"/>
            <a:ext cx="25431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" name="Left-Right Arrow 24"/>
          <p:cNvSpPr/>
          <p:nvPr/>
        </p:nvSpPr>
        <p:spPr bwMode="auto">
          <a:xfrm rot="1627271">
            <a:off x="6302523" y="4469242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0" y="6396038"/>
            <a:ext cx="2699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Taking free course</a:t>
            </a:r>
            <a:endParaRPr lang="en-US" dirty="0"/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152400" y="2590800"/>
            <a:ext cx="1788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Assembling</a:t>
            </a:r>
          </a:p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685800" y="1676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3200400" y="228600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/>
              <a:t>Build a distributed OER infrastructure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934200" y="59508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browsing</a:t>
            </a:r>
            <a:endParaRPr lang="en-US" dirty="0"/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7162800" y="19050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Taking for-credit course</a:t>
            </a:r>
            <a:endParaRPr lang="en-US" dirty="0"/>
          </a:p>
        </p:txBody>
      </p:sp>
      <p:pic>
        <p:nvPicPr>
          <p:cNvPr id="33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354362">
            <a:off x="2415954" y="3479093"/>
            <a:ext cx="876300" cy="893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4" name="TextBox 33"/>
          <p:cNvSpPr txBox="1"/>
          <p:nvPr/>
        </p:nvSpPr>
        <p:spPr>
          <a:xfrm rot="3909286">
            <a:off x="2613260" y="3840563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open</a:t>
            </a:r>
            <a:endParaRPr lang="en-US" sz="1800" dirty="0"/>
          </a:p>
        </p:txBody>
      </p:sp>
      <p:pic>
        <p:nvPicPr>
          <p:cNvPr id="35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3124200"/>
            <a:ext cx="982662" cy="785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6019800" y="3352800"/>
            <a:ext cx="103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licensed</a:t>
            </a:r>
            <a:endParaRPr lang="en-US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dirty="0" smtClean="0"/>
              <a:t>Gerd Kortemeyer</a:t>
            </a:r>
            <a:br>
              <a:rPr lang="en-US" dirty="0" smtClean="0"/>
            </a:br>
            <a:r>
              <a:rPr lang="en-US" dirty="0" smtClean="0"/>
              <a:t>Michigan State University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www.lite.msu.edu/kortemeyer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err="1" smtClean="0"/>
              <a:t>korte@lite.msu.edu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086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 on large enrollment introductory undergraduate courses and AP</a:t>
            </a:r>
            <a:br>
              <a:rPr lang="en-US" dirty="0" smtClean="0"/>
            </a:br>
            <a:r>
              <a:rPr lang="en-US" dirty="0" smtClean="0"/>
              <a:t>courses at schools</a:t>
            </a:r>
          </a:p>
          <a:p>
            <a:pPr lvl="1"/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online supplement or textbook replacement for traditional lectures</a:t>
            </a:r>
          </a:p>
          <a:p>
            <a:r>
              <a:rPr lang="en-US" dirty="0" smtClean="0"/>
              <a:t>New in 2012: free open course</a:t>
            </a:r>
          </a:p>
          <a:p>
            <a:pPr lvl="1"/>
            <a:r>
              <a:rPr lang="en-US" dirty="0" smtClean="0"/>
              <a:t>2000 students in free online physics course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relate.mit.edu/physicscourse</a:t>
            </a:r>
            <a:endParaRPr lang="en-US" dirty="0" smtClean="0"/>
          </a:p>
          <a:p>
            <a:r>
              <a:rPr lang="en-US" sz="3200" dirty="0" smtClean="0"/>
              <a:t>Faculty compiles content for students into courses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or Synergy?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676400" y="1524000"/>
            <a:ext cx="62484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Open Course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Ware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676400" y="4343400"/>
            <a:ext cx="62484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Courses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Up-Down Arrow 5"/>
          <p:cNvSpPr/>
          <p:nvPr/>
        </p:nvSpPr>
        <p:spPr bwMode="auto">
          <a:xfrm>
            <a:off x="4343400" y="2486354"/>
            <a:ext cx="838200" cy="2103408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111" y="2438400"/>
            <a:ext cx="1878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granular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732111" y="5257800"/>
            <a:ext cx="1518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static?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or Synergy?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676400" y="1524000"/>
            <a:ext cx="62484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Open Course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Ware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676400" y="4343400"/>
            <a:ext cx="62484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Courses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Up-Down Arrow 5"/>
          <p:cNvSpPr/>
          <p:nvPr/>
        </p:nvSpPr>
        <p:spPr bwMode="auto">
          <a:xfrm>
            <a:off x="4343400" y="2486354"/>
            <a:ext cx="838200" cy="2103408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76400" y="2931124"/>
            <a:ext cx="62484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Learning Content/Course Management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111" y="2438400"/>
            <a:ext cx="1878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granular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732111" y="5257800"/>
            <a:ext cx="1903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dynamic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 bwMode="auto">
          <a:xfrm>
            <a:off x="1524000" y="1676400"/>
            <a:ext cx="62484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8763" y="17526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763" y="31242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581400"/>
            <a:ext cx="2840038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7526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9050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3" y="3886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971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3352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51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8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29003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388938" y="51720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 rot="1831445">
            <a:off x="2509838" y="3222625"/>
            <a:ext cx="160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Campus A</a:t>
            </a:r>
          </a:p>
        </p:txBody>
      </p:sp>
      <p:sp>
        <p:nvSpPr>
          <p:cNvPr id="21522" name="TextBox 19"/>
          <p:cNvSpPr txBox="1">
            <a:spLocks noChangeArrowheads="1"/>
          </p:cNvSpPr>
          <p:nvPr/>
        </p:nvSpPr>
        <p:spPr bwMode="auto">
          <a:xfrm rot="1831445">
            <a:off x="4502150" y="464343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Campus B</a:t>
            </a:r>
          </a:p>
        </p:txBody>
      </p:sp>
      <p:sp>
        <p:nvSpPr>
          <p:cNvPr id="21523" name="TextBox 20"/>
          <p:cNvSpPr txBox="1">
            <a:spLocks noChangeArrowheads="1"/>
          </p:cNvSpPr>
          <p:nvPr/>
        </p:nvSpPr>
        <p:spPr bwMode="auto">
          <a:xfrm rot="1831445">
            <a:off x="1527175" y="509746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Campus C</a:t>
            </a:r>
          </a:p>
        </p:txBody>
      </p:sp>
      <p:sp>
        <p:nvSpPr>
          <p:cNvPr id="22" name="Left-Right-Up Arrow 21"/>
          <p:cNvSpPr/>
          <p:nvPr/>
        </p:nvSpPr>
        <p:spPr bwMode="auto">
          <a:xfrm rot="20469067">
            <a:off x="3100388" y="2659063"/>
            <a:ext cx="2819400" cy="1919287"/>
          </a:xfrm>
          <a:prstGeom prst="leftRightUpArrow">
            <a:avLst/>
          </a:prstGeom>
          <a:solidFill>
            <a:srgbClr val="FF66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err="1"/>
              <a:t>Interserver</a:t>
            </a:r>
            <a:endParaRPr lang="en-US"/>
          </a:p>
        </p:txBody>
      </p:sp>
      <p:sp>
        <p:nvSpPr>
          <p:cNvPr id="23" name="Left-Right Arrow 22"/>
          <p:cNvSpPr/>
          <p:nvPr/>
        </p:nvSpPr>
        <p:spPr bwMode="auto">
          <a:xfrm rot="907672">
            <a:off x="1463675" y="2005013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4" name="Left-Right Arrow 23"/>
          <p:cNvSpPr/>
          <p:nvPr/>
        </p:nvSpPr>
        <p:spPr bwMode="auto">
          <a:xfrm rot="20878315">
            <a:off x="4195763" y="1749425"/>
            <a:ext cx="31908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/>
              <a:t>Web</a:t>
            </a:r>
          </a:p>
        </p:txBody>
      </p:sp>
      <p:sp>
        <p:nvSpPr>
          <p:cNvPr id="25" name="Left-Right Arrow 24"/>
          <p:cNvSpPr/>
          <p:nvPr/>
        </p:nvSpPr>
        <p:spPr bwMode="auto">
          <a:xfrm rot="19855670">
            <a:off x="922338" y="5241925"/>
            <a:ext cx="25431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6" name="Left-Right Arrow 25"/>
          <p:cNvSpPr/>
          <p:nvPr/>
        </p:nvSpPr>
        <p:spPr bwMode="auto">
          <a:xfrm>
            <a:off x="6019800" y="3124200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29" name="TextBox 26"/>
          <p:cNvSpPr txBox="1">
            <a:spLocks noChangeArrowheads="1"/>
          </p:cNvSpPr>
          <p:nvPr/>
        </p:nvSpPr>
        <p:spPr bwMode="auto">
          <a:xfrm>
            <a:off x="0" y="6396038"/>
            <a:ext cx="268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Student Computer</a:t>
            </a:r>
          </a:p>
        </p:txBody>
      </p:sp>
      <p:sp>
        <p:nvSpPr>
          <p:cNvPr id="21530" name="TextBox 27"/>
          <p:cNvSpPr txBox="1">
            <a:spLocks noChangeArrowheads="1"/>
          </p:cNvSpPr>
          <p:nvPr/>
        </p:nvSpPr>
        <p:spPr bwMode="auto">
          <a:xfrm>
            <a:off x="152400" y="2590800"/>
            <a:ext cx="1536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Instructor</a:t>
            </a:r>
            <a:br>
              <a:rPr lang="en-US"/>
            </a:br>
            <a:r>
              <a:rPr lang="en-US"/>
              <a:t>Computer</a:t>
            </a:r>
          </a:p>
        </p:txBody>
      </p:sp>
      <p:sp>
        <p:nvSpPr>
          <p:cNvPr id="21531" name="TextBox 28"/>
          <p:cNvSpPr txBox="1">
            <a:spLocks noChangeArrowheads="1"/>
          </p:cNvSpPr>
          <p:nvPr/>
        </p:nvSpPr>
        <p:spPr bwMode="auto">
          <a:xfrm>
            <a:off x="685800" y="1676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32" name="TextBox 29"/>
          <p:cNvSpPr txBox="1">
            <a:spLocks noChangeArrowheads="1"/>
          </p:cNvSpPr>
          <p:nvPr/>
        </p:nvSpPr>
        <p:spPr bwMode="auto">
          <a:xfrm>
            <a:off x="4572000" y="558165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Inter-Institutional</a:t>
            </a:r>
            <a:br>
              <a:rPr lang="en-US"/>
            </a:br>
            <a:r>
              <a:rPr lang="en-US"/>
              <a:t>Network of Servers Connecting Universities and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467600" cy="762000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-128"/>
                <a:cs typeface="ＭＳ Ｐゴシック" charset="-128"/>
              </a:rPr>
              <a:t>LON-CAPA </a:t>
            </a:r>
            <a:r>
              <a:rPr lang="de-DE" dirty="0" err="1">
                <a:ea typeface="ＭＳ Ｐゴシック" charset="-128"/>
                <a:cs typeface="ＭＳ Ｐゴシック" charset="-128"/>
              </a:rPr>
              <a:t>Architecture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338" y="965200"/>
            <a:ext cx="8786812" cy="5518150"/>
            <a:chOff x="144" y="864"/>
            <a:chExt cx="7872" cy="4944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24583" name="Text Box 7"/>
            <p:cNvSpPr txBox="1">
              <a:spLocks/>
            </p:cNvSpPr>
            <p:nvPr/>
          </p:nvSpPr>
          <p:spPr bwMode="auto">
            <a:xfrm>
              <a:off x="478" y="4656"/>
              <a:ext cx="7168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</a:t>
              </a:r>
              <a:r>
                <a:rPr lang="de-DE" sz="3400" dirty="0" err="1" smtClean="0"/>
                <a:t>Institutional</a:t>
              </a:r>
              <a:r>
                <a:rPr lang="de-DE" sz="3400" dirty="0" smtClean="0"/>
                <a:t/>
              </a:r>
              <a:br>
                <a:rPr lang="de-DE" sz="3400" dirty="0" smtClean="0"/>
              </a:br>
              <a:r>
                <a:rPr lang="de-DE" sz="3400" dirty="0" smtClean="0"/>
                <a:t>Digital </a:t>
              </a:r>
              <a:r>
                <a:rPr lang="de-DE" sz="3400" dirty="0" err="1" smtClean="0"/>
                <a:t>Resource</a:t>
              </a:r>
              <a:r>
                <a:rPr lang="de-DE" sz="3400" dirty="0" smtClean="0"/>
                <a:t> Library</a:t>
              </a:r>
              <a:endParaRPr lang="de-DE" sz="3400" dirty="0"/>
            </a:p>
          </p:txBody>
        </p:sp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820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Course</a:t>
              </a:r>
              <a:r>
                <a:rPr lang="de-DE" sz="3000" dirty="0"/>
                <a:t> Management</a:t>
              </a:r>
              <a:endParaRPr lang="en-US" sz="3000" dirty="0"/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0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0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589" name="Picture 1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/>
                <a:stretch>
                  <a:fillRect/>
                </a:stretch>
              </p:blipFill>
            </mc:Choice>
            <mc:Fallback>
              <p:blipFill>
                <a:blip r:embed="rId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/>
                <a:stretch>
                  <a:fillRect/>
                </a:stretch>
              </p:blipFill>
            </mc:Choice>
            <mc:Fallback>
              <p:blipFill>
                <a:blip r:embed="rId1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rcRect/>
                <a:stretch>
                  <a:fillRect/>
                </a:stretch>
              </p:blipFill>
            </mc:Choice>
            <mc:Fallback>
              <p:blipFill>
                <a:blip r:embed="rId12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rcRect/>
                <a:stretch>
                  <a:fillRect/>
                </a:stretch>
              </p:blipFill>
            </mc:Choice>
            <mc:Fallback>
              <p:blipFill>
                <a:blip r:embed="rId1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821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>
                <a:defRPr/>
              </a:pPr>
              <a:r>
                <a:rPr lang="de-DE" sz="3000" dirty="0" err="1"/>
                <a:t>Course</a:t>
              </a:r>
              <a:r>
                <a:rPr lang="de-DE" sz="3000" dirty="0"/>
                <a:t> Management</a:t>
              </a:r>
              <a:endParaRPr lang="en-US" sz="3000" dirty="0"/>
            </a:p>
          </p:txBody>
        </p:sp>
        <p:sp>
          <p:nvSpPr>
            <p:cNvPr id="821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600" name="Picture 2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rcRect/>
                <a:stretch>
                  <a:fillRect/>
                </a:stretch>
              </p:blipFill>
            </mc:Choice>
            <mc:Fallback>
              <p:blipFill>
                <a:blip r:embed="rId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/>
                <a:stretch>
                  <a:fillRect/>
                </a:stretch>
              </p:blipFill>
            </mc:Choice>
            <mc:Fallback>
              <p:blipFill>
                <a:blip r:embed="rId1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rcRect/>
                <a:stretch>
                  <a:fillRect/>
                </a:stretch>
              </p:blipFill>
            </mc:Choice>
            <mc:Fallback>
              <p:blipFill>
                <a:blip r:embed="rId16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2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rcRect/>
                <a:stretch>
                  <a:fillRect/>
                </a:stretch>
              </p:blipFill>
            </mc:Choice>
            <mc:Fallback>
              <p:blipFill>
                <a:blip r:embed="rId18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2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rcRect/>
                <a:stretch>
                  <a:fillRect/>
                </a:stretch>
              </p:blipFill>
            </mc:Choice>
            <mc:Fallback>
              <p:blipFill>
                <a:blip r:embed="rId20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30196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30196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160338" y="5037138"/>
            <a:ext cx="8786812" cy="1446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ctr" defTabSz="642938" eaLnBrk="1" hangingPunct="1">
              <a:defRPr/>
            </a:pPr>
            <a:endParaRPr lang="de-DE" sz="3000">
              <a:solidFill>
                <a:srgbClr val="FFFFFF"/>
              </a:solidFill>
              <a:latin typeface="Chalkboard" charset="0"/>
            </a:endParaRPr>
          </a:p>
        </p:txBody>
      </p:sp>
      <p:sp>
        <p:nvSpPr>
          <p:cNvPr id="26629" name="Rectangle 7"/>
          <p:cNvSpPr>
            <a:spLocks/>
          </p:cNvSpPr>
          <p:nvPr/>
        </p:nvSpPr>
        <p:spPr bwMode="auto">
          <a:xfrm>
            <a:off x="214313" y="3054350"/>
            <a:ext cx="4071937" cy="1392238"/>
          </a:xfrm>
          <a:prstGeom prst="rect">
            <a:avLst/>
          </a:prstGeom>
          <a:blipFill dpi="0" rotWithShape="0">
            <a:blip r:embed="rId3">
              <a:alphaModFix amt="20000"/>
            </a:blip>
            <a:srcRect/>
            <a:tile tx="0" ty="0" sx="100000" sy="100000" flip="none" algn="tl"/>
          </a:blipFill>
          <a:ln w="25400">
            <a:solidFill>
              <a:srgbClr val="FFFFFF">
                <a:alpha val="20000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000"/>
              <a:t>Resource Assembly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6630" name="Rectangle 8"/>
          <p:cNvSpPr>
            <a:spLocks/>
          </p:cNvSpPr>
          <p:nvPr/>
        </p:nvSpPr>
        <p:spPr bwMode="auto">
          <a:xfrm>
            <a:off x="214313" y="1822450"/>
            <a:ext cx="4071937" cy="642938"/>
          </a:xfrm>
          <a:prstGeom prst="rect">
            <a:avLst/>
          </a:prstGeom>
          <a:solidFill>
            <a:srgbClr val="FFFF00">
              <a:alpha val="20000"/>
            </a:srgbClr>
          </a:solidFill>
          <a:ln w="25400">
            <a:solidFill>
              <a:srgbClr val="FFFFFF">
                <a:alpha val="20000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000"/>
              <a:t>Course Management</a:t>
            </a:r>
            <a:endParaRPr lang="en-US" sz="3000"/>
          </a:p>
        </p:txBody>
      </p:sp>
      <p:sp>
        <p:nvSpPr>
          <p:cNvPr id="11273" name="AutoShape 9"/>
          <p:cNvSpPr>
            <a:spLocks/>
          </p:cNvSpPr>
          <p:nvPr/>
        </p:nvSpPr>
        <p:spPr bwMode="auto">
          <a:xfrm>
            <a:off x="1285875" y="4394200"/>
            <a:ext cx="588963" cy="695325"/>
          </a:xfrm>
          <a:prstGeom prst="upArrow">
            <a:avLst>
              <a:gd name="adj1" fmla="val 50000"/>
              <a:gd name="adj2" fmla="val 2951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74" name="AutoShape 10"/>
          <p:cNvSpPr>
            <a:spLocks/>
          </p:cNvSpPr>
          <p:nvPr/>
        </p:nvSpPr>
        <p:spPr bwMode="auto">
          <a:xfrm>
            <a:off x="1874838" y="2411413"/>
            <a:ext cx="590550" cy="696912"/>
          </a:xfrm>
          <a:prstGeom prst="upArrow">
            <a:avLst>
              <a:gd name="adj1" fmla="val 50000"/>
              <a:gd name="adj2" fmla="val 295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75" name="AutoShape 11"/>
          <p:cNvSpPr>
            <a:spLocks/>
          </p:cNvSpPr>
          <p:nvPr/>
        </p:nvSpPr>
        <p:spPr bwMode="auto">
          <a:xfrm flipV="1">
            <a:off x="2679700" y="4394200"/>
            <a:ext cx="588963" cy="695325"/>
          </a:xfrm>
          <a:prstGeom prst="upArrow">
            <a:avLst>
              <a:gd name="adj1" fmla="val 50000"/>
              <a:gd name="adj2" fmla="val 2951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6636" name="Picture 12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5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750888" y="1017588"/>
            <a:ext cx="4095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7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3108325" y="1179513"/>
            <a:ext cx="422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9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1446213" y="965200"/>
            <a:ext cx="3683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0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11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1822450" y="1071563"/>
            <a:ext cx="406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2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13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2303463" y="1071563"/>
            <a:ext cx="2857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4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15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2663825" y="1017588"/>
            <a:ext cx="4921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Rectangle 18"/>
          <p:cNvSpPr>
            <a:spLocks/>
          </p:cNvSpPr>
          <p:nvPr/>
        </p:nvSpPr>
        <p:spPr bwMode="auto">
          <a:xfrm>
            <a:off x="4875213" y="3054350"/>
            <a:ext cx="4071937" cy="1392238"/>
          </a:xfrm>
          <a:prstGeom prst="rect">
            <a:avLst/>
          </a:prstGeom>
          <a:blipFill dpi="0" rotWithShape="0">
            <a:blip r:embed="rId3">
              <a:alphaModFix amt="20000"/>
            </a:blip>
            <a:srcRect/>
            <a:tile tx="0" ty="0" sx="100000" sy="100000" flip="none" algn="tl"/>
          </a:blipFill>
          <a:ln w="25400">
            <a:solidFill>
              <a:srgbClr val="FFFFFF">
                <a:alpha val="20000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000"/>
              <a:t>Resource Assembly</a:t>
            </a: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/>
          </p:cNvSpPr>
          <p:nvPr/>
        </p:nvSpPr>
        <p:spPr bwMode="auto">
          <a:xfrm>
            <a:off x="4875213" y="1822450"/>
            <a:ext cx="4071937" cy="642938"/>
          </a:xfrm>
          <a:prstGeom prst="rect">
            <a:avLst/>
          </a:prstGeom>
          <a:solidFill>
            <a:srgbClr val="FFFF00">
              <a:alpha val="20000"/>
            </a:srgbClr>
          </a:solidFill>
          <a:ln w="25400">
            <a:solidFill>
              <a:srgbClr val="FFFFFF">
                <a:alpha val="20000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000"/>
              <a:t>Course Management</a:t>
            </a:r>
            <a:endParaRPr lang="en-US" sz="3000"/>
          </a:p>
        </p:txBody>
      </p:sp>
      <p:sp>
        <p:nvSpPr>
          <p:cNvPr id="11284" name="AutoShape 20"/>
          <p:cNvSpPr>
            <a:spLocks/>
          </p:cNvSpPr>
          <p:nvPr/>
        </p:nvSpPr>
        <p:spPr bwMode="auto">
          <a:xfrm>
            <a:off x="5946775" y="4394200"/>
            <a:ext cx="590550" cy="695325"/>
          </a:xfrm>
          <a:prstGeom prst="upArrow">
            <a:avLst>
              <a:gd name="adj1" fmla="val 50000"/>
              <a:gd name="adj2" fmla="val 2943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85" name="AutoShape 21"/>
          <p:cNvSpPr>
            <a:spLocks/>
          </p:cNvSpPr>
          <p:nvPr/>
        </p:nvSpPr>
        <p:spPr bwMode="auto">
          <a:xfrm>
            <a:off x="6537325" y="2411413"/>
            <a:ext cx="588963" cy="696912"/>
          </a:xfrm>
          <a:prstGeom prst="upArrow">
            <a:avLst>
              <a:gd name="adj1" fmla="val 50000"/>
              <a:gd name="adj2" fmla="val 2958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86" name="AutoShape 22"/>
          <p:cNvSpPr>
            <a:spLocks/>
          </p:cNvSpPr>
          <p:nvPr/>
        </p:nvSpPr>
        <p:spPr bwMode="auto">
          <a:xfrm flipV="1">
            <a:off x="7340600" y="4394200"/>
            <a:ext cx="588963" cy="695325"/>
          </a:xfrm>
          <a:prstGeom prst="upArrow">
            <a:avLst>
              <a:gd name="adj1" fmla="val 50000"/>
              <a:gd name="adj2" fmla="val 2951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6649" name="Picture 23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5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 flipH="1">
            <a:off x="6697663" y="1125538"/>
            <a:ext cx="2603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24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9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6108700" y="965200"/>
            <a:ext cx="3667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Picture 25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0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11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5497513" y="1017588"/>
            <a:ext cx="5349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6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6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17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7018338" y="965200"/>
            <a:ext cx="9318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27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8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19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5089525" y="965200"/>
            <a:ext cx="276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28"/>
          <p:cNvPicPr preferRelativeResize="0"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0">
                <a:alphaModFix amt="20000"/>
              </a:blip>
              <a:srcRect/>
              <a:stretch>
                <a:fillRect/>
              </a:stretch>
            </p:blipFill>
          </mc:Choice>
          <mc:Fallback>
            <p:blipFill>
              <a:blip r:embed="rId21">
                <a:alphaModFix amt="20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7875588" y="1017588"/>
            <a:ext cx="84613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5" name="Rectangle 30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467600" cy="762000"/>
          </a:xfrm>
          <a:noFill/>
        </p:spPr>
        <p:txBody>
          <a:bodyPr/>
          <a:lstStyle/>
          <a:p>
            <a:pPr eaLnBrk="1" hangingPunct="1"/>
            <a:r>
              <a:rPr lang="de-DE" dirty="0">
                <a:ea typeface="ＭＳ Ｐゴシック" charset="-128"/>
                <a:cs typeface="ＭＳ Ｐゴシック" charset="-128"/>
              </a:rPr>
              <a:t>LON-CAPA </a:t>
            </a:r>
            <a:r>
              <a:rPr lang="de-DE" dirty="0" err="1">
                <a:ea typeface="ＭＳ Ｐゴシック" charset="-128"/>
                <a:cs typeface="ＭＳ Ｐゴシック" charset="-128"/>
              </a:rPr>
              <a:t>Architecture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Text Box 7"/>
          <p:cNvSpPr txBox="1">
            <a:spLocks/>
          </p:cNvSpPr>
          <p:nvPr/>
        </p:nvSpPr>
        <p:spPr bwMode="auto">
          <a:xfrm>
            <a:off x="533152" y="5197567"/>
            <a:ext cx="8001000" cy="10938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11046" tIns="5524" rIns="11046" bIns="5524" anchor="ctr">
            <a:prstTxWarp prst="textNoShape">
              <a:avLst/>
            </a:prstTxWarp>
          </a:bodyPr>
          <a:lstStyle/>
          <a:p>
            <a:pPr algn="ctr" defTabSz="642938" eaLnBrk="1" hangingPunct="1"/>
            <a:r>
              <a:rPr lang="de-DE" sz="3400" dirty="0" err="1"/>
              <a:t>Shared</a:t>
            </a:r>
            <a:r>
              <a:rPr lang="de-DE" sz="3400" dirty="0"/>
              <a:t> </a:t>
            </a:r>
            <a:r>
              <a:rPr lang="de-DE" sz="3400" dirty="0" err="1"/>
              <a:t>Cross-</a:t>
            </a:r>
            <a:r>
              <a:rPr lang="de-DE" sz="3400" dirty="0" err="1" smtClean="0"/>
              <a:t>Institutional</a:t>
            </a:r>
            <a:r>
              <a:rPr lang="de-DE" sz="3400" dirty="0" smtClean="0"/>
              <a:t/>
            </a:r>
            <a:br>
              <a:rPr lang="de-DE" sz="3400" dirty="0" smtClean="0"/>
            </a:br>
            <a:r>
              <a:rPr lang="de-DE" sz="3400" dirty="0" smtClean="0"/>
              <a:t>Digital </a:t>
            </a:r>
            <a:r>
              <a:rPr lang="de-DE" sz="3400" dirty="0" err="1" smtClean="0"/>
              <a:t>Resource</a:t>
            </a:r>
            <a:r>
              <a:rPr lang="de-DE" sz="3400" dirty="0" smtClean="0"/>
              <a:t> Library</a:t>
            </a:r>
            <a:endParaRPr lang="de-DE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1623</TotalTime>
  <Words>896</Words>
  <Application>Microsoft Macintosh PowerPoint</Application>
  <PresentationFormat>On-screen Show (4:3)</PresentationFormat>
  <Paragraphs>237</Paragraphs>
  <Slides>35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The LON-CAPA Resource Sharing Network</vt:lpstr>
      <vt:lpstr>Experiences</vt:lpstr>
      <vt:lpstr>Experiences</vt:lpstr>
      <vt:lpstr>Experiences</vt:lpstr>
      <vt:lpstr>Conflict or Synergy?</vt:lpstr>
      <vt:lpstr>Conflict or Synergy?</vt:lpstr>
      <vt:lpstr>LON-CAPA Architecture</vt:lpstr>
      <vt:lpstr>LON-CAPA Architecture</vt:lpstr>
      <vt:lpstr>LON-CAPA Architecture</vt:lpstr>
      <vt:lpstr>Shared Resource Library</vt:lpstr>
      <vt:lpstr>Shared Resource Library</vt:lpstr>
      <vt:lpstr>Shared Resource Library</vt:lpstr>
      <vt:lpstr>Shared Resource Library</vt:lpstr>
      <vt:lpstr>LON-CAPA Architecture</vt:lpstr>
      <vt:lpstr>Resource Assembly</vt:lpstr>
      <vt:lpstr>Resource Assembly</vt:lpstr>
      <vt:lpstr>Resource Assembly</vt:lpstr>
      <vt:lpstr>LON-CAPA Architecture</vt:lpstr>
      <vt:lpstr>Course Management</vt:lpstr>
      <vt:lpstr>Course Management</vt:lpstr>
      <vt:lpstr>Course Management</vt:lpstr>
      <vt:lpstr>Course Management</vt:lpstr>
      <vt:lpstr>LON-CAPA Architecture</vt:lpstr>
      <vt:lpstr>Dynamic Metadata</vt:lpstr>
      <vt:lpstr>Dynamic Metadata</vt:lpstr>
      <vt:lpstr>Dynamic Metadata</vt:lpstr>
      <vt:lpstr>The LON-CAPA Community</vt:lpstr>
      <vt:lpstr>Shared Resource Library</vt:lpstr>
      <vt:lpstr>The LON-CAPA Community</vt:lpstr>
      <vt:lpstr>The LON-CAPA Community</vt:lpstr>
      <vt:lpstr>The LON-CAPA Community</vt:lpstr>
      <vt:lpstr>The LON-CAPA Community</vt:lpstr>
      <vt:lpstr>Synergy</vt:lpstr>
      <vt:lpstr>Synergy</vt:lpstr>
      <vt:lpstr>Thank you!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Gerd Kortemeyer</dc:creator>
  <cp:lastModifiedBy>Gerd Kortemeyer</cp:lastModifiedBy>
  <cp:revision>155</cp:revision>
  <dcterms:created xsi:type="dcterms:W3CDTF">2012-03-09T17:07:31Z</dcterms:created>
  <dcterms:modified xsi:type="dcterms:W3CDTF">2012-03-09T17:07:41Z</dcterms:modified>
</cp:coreProperties>
</file>