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pdf" ContentType="application/pdf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5.xml" ContentType="application/vnd.openxmlformats-officedocument.presentationml.slide+xml"/>
  <Override PartName="/docProps/app.xml" ContentType="application/vnd.openxmlformats-officedocument.extended-properties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Default Extension="wmf" ContentType="image/x-wmf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12.xml" ContentType="application/vnd.openxmlformats-officedocument.presentationml.notesSlide+xml"/>
  <Default Extension="pict" ContentType="image/pi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embeddings/Microsoft_Equation1.bin" ContentType="application/vnd.openxmlformats-officedocument.oleObject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3" r:id="rId1"/>
  </p:sldMasterIdLst>
  <p:notesMasterIdLst>
    <p:notesMasterId r:id="rId42"/>
  </p:notesMasterIdLst>
  <p:sldIdLst>
    <p:sldId id="257" r:id="rId2"/>
    <p:sldId id="290" r:id="rId3"/>
    <p:sldId id="270" r:id="rId4"/>
    <p:sldId id="271" r:id="rId5"/>
    <p:sldId id="312" r:id="rId6"/>
    <p:sldId id="272" r:id="rId7"/>
    <p:sldId id="273" r:id="rId8"/>
    <p:sldId id="275" r:id="rId9"/>
    <p:sldId id="289" r:id="rId10"/>
    <p:sldId id="291" r:id="rId11"/>
    <p:sldId id="277" r:id="rId12"/>
    <p:sldId id="293" r:id="rId13"/>
    <p:sldId id="303" r:id="rId14"/>
    <p:sldId id="280" r:id="rId15"/>
    <p:sldId id="313" r:id="rId16"/>
    <p:sldId id="294" r:id="rId17"/>
    <p:sldId id="295" r:id="rId18"/>
    <p:sldId id="296" r:id="rId19"/>
    <p:sldId id="297" r:id="rId20"/>
    <p:sldId id="298" r:id="rId21"/>
    <p:sldId id="299" r:id="rId22"/>
    <p:sldId id="316" r:id="rId23"/>
    <p:sldId id="304" r:id="rId24"/>
    <p:sldId id="281" r:id="rId25"/>
    <p:sldId id="282" r:id="rId26"/>
    <p:sldId id="283" r:id="rId27"/>
    <p:sldId id="284" r:id="rId28"/>
    <p:sldId id="300" r:id="rId29"/>
    <p:sldId id="301" r:id="rId30"/>
    <p:sldId id="302" r:id="rId31"/>
    <p:sldId id="305" r:id="rId32"/>
    <p:sldId id="306" r:id="rId33"/>
    <p:sldId id="308" r:id="rId34"/>
    <p:sldId id="307" r:id="rId35"/>
    <p:sldId id="309" r:id="rId36"/>
    <p:sldId id="314" r:id="rId37"/>
    <p:sldId id="315" r:id="rId38"/>
    <p:sldId id="287" r:id="rId39"/>
    <p:sldId id="310" r:id="rId40"/>
    <p:sldId id="311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66"/>
    <a:srgbClr val="80FF00"/>
    <a:srgbClr val="666666"/>
    <a:srgbClr val="004080"/>
    <a:srgbClr val="E6E6E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32787"/>
    <p:restoredTop sz="90929"/>
  </p:normalViewPr>
  <p:slideViewPr>
    <p:cSldViewPr>
      <p:cViewPr>
        <p:scale>
          <a:sx n="100" d="100"/>
          <a:sy n="100" d="100"/>
        </p:scale>
        <p:origin x="-2368" y="-1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47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viewProps" Target="view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notesMaster" Target="notesMasters/notesMaster1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presProps" Target="presProps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ict"/><Relationship Id="rId1" Type="http://schemas.openxmlformats.org/officeDocument/2006/relationships/image" Target="../media/image4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903AD9-9C5E-8C4E-AE50-7CDE86E106E1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D013E3-79E4-4949-A426-78E1C6A0FA49}" type="slidenum">
              <a:rPr lang="de-DE"/>
              <a:pPr/>
              <a:t>1</a:t>
            </a:fld>
            <a:endParaRPr lang="de-DE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C831C7-857A-C14E-BF25-05009217DF90}" type="slidenum">
              <a:rPr lang="en-US"/>
              <a:pPr/>
              <a:t>16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D303D-F421-724D-BBB1-13AEA73AF613}" type="slidenum">
              <a:rPr lang="en-US"/>
              <a:pPr/>
              <a:t>17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13D4B8-C9DF-084B-A4CD-63325B497351}" type="slidenum">
              <a:rPr lang="en-US"/>
              <a:pPr/>
              <a:t>18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3BDF0F-20B0-B941-997F-F2C205A37023}" type="slidenum">
              <a:rPr lang="en-US"/>
              <a:pPr/>
              <a:t>19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4BA9A9-0610-424C-AC51-641AC0AFBC44}" type="slidenum">
              <a:rPr lang="en-US"/>
              <a:pPr/>
              <a:t>20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4BA9A9-0610-424C-AC51-641AC0AFBC44}" type="slidenum">
              <a:rPr lang="en-US"/>
              <a:pPr/>
              <a:t>21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E7EEF8-C752-8C4C-A044-B8C869FE1600}" type="slidenum">
              <a:rPr lang="en-US"/>
              <a:pPr/>
              <a:t>24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E0485-B5D2-CC4E-9189-79175B397FAE}" type="slidenum">
              <a:rPr lang="en-US"/>
              <a:pPr/>
              <a:t>25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FA55F9-F749-A942-A27C-D57E9E1C1FAC}" type="slidenum">
              <a:rPr lang="en-US"/>
              <a:pPr/>
              <a:t>26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D830D-0672-3143-944C-F6F44D81A52F}" type="slidenum">
              <a:rPr lang="en-US"/>
              <a:pPr/>
              <a:t>27</a:t>
            </a:fld>
            <a:endParaRPr lang="en-US"/>
          </a:p>
        </p:txBody>
      </p:sp>
      <p:sp>
        <p:nvSpPr>
          <p:cNvPr id="7168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01AC41-FC3D-5E4C-B851-22A52C436824}" type="slidenum">
              <a:rPr lang="en-US"/>
              <a:pPr/>
              <a:t>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3233E6-3A29-7D46-A870-5EC527CF8930}" type="slidenum">
              <a:rPr lang="en-US"/>
              <a:pPr/>
              <a:t>30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F5E8E5-6748-3040-BDBC-1B0E8B2016B4}" type="slidenum">
              <a:rPr lang="en-US"/>
              <a:pPr/>
              <a:t>4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6217EE-91F8-1F46-AD6A-51FFB88378C4}" type="slidenum">
              <a:rPr lang="en-US"/>
              <a:pPr/>
              <a:t>6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63E67B-26CA-B246-8E11-033A70EFA01C}" type="slidenum">
              <a:rPr lang="en-US"/>
              <a:pPr/>
              <a:t>7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E22258-B8EC-8F4B-AEA7-F0CA8CF488FF}" type="slidenum">
              <a:rPr lang="en-US"/>
              <a:pPr/>
              <a:t>8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F6763-4EC9-C948-9DD1-2695E6285792}" type="slidenum">
              <a:rPr lang="en-US"/>
              <a:pPr/>
              <a:t>11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F6763-4EC9-C948-9DD1-2695E6285792}" type="slidenum">
              <a:rPr lang="en-US"/>
              <a:pPr/>
              <a:t>12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02F4DF-6CD3-1D4E-9024-CD0BE97F9C5E}" type="slidenum">
              <a:rPr lang="en-US"/>
              <a:pPr/>
              <a:t>14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dt" sz="half" idx="2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ftr" sz="quarter" idx="3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fld id="{DFA47107-3D6A-A947-81F9-F48EAFB07144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-111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9223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4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22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F516766-CEC3-B84C-905B-B88581AEA737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5CF1F6B-ECDA-AA43-965E-6E80F3A034AD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499DD66-86A5-834B-B73B-767D81F7D774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B147040-D975-724C-8C3D-A36E06B95DDF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0C76218-8E81-E74E-A824-D957D14299D4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39B9313-C43C-3E4D-BE9C-AB059592D81B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FEAF2A3-D1CF-524D-B0F1-3631F2B4E558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2459E96-86E0-024D-9FE2-7FB44B9C7005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F88FEC3-E1A9-4D4E-9C42-3F4F68AA7692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B61E136-629B-E746-B056-549594F3C050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8195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6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0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51EA211B-6F52-3B4A-954E-34211A1253BD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pitchFamily="-11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-111" charset="2"/>
        <a:buChar char="§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3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df"/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df"/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hyperlink" Target="http://www.lite.msu.edu/kortemeyer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on-capa.org/" TargetMode="External"/><Relationship Id="rId3" Type="http://schemas.openxmlformats.org/officeDocument/2006/relationships/hyperlink" Target="mailto:kortemey@msu.edu" TargetMode="Externa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oleObject" Target="Macintosh%20HD:Users:korte:Documents:examretakeResub:RetakeRevised.doc!OLE_LINK2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Macintosh%20HD:Users:korte:Documents:examretakeResub:RetakeRevised.doc!OLE_LINK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3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68300"/>
            <a:ext cx="7772400" cy="1155700"/>
          </a:xfrm>
        </p:spPr>
        <p:txBody>
          <a:bodyPr/>
          <a:lstStyle/>
          <a:p>
            <a:r>
              <a:rPr lang="de-DE" sz="3600" dirty="0" smtClean="0">
                <a:ea typeface="ＭＳ Ｐゴシック" pitchFamily="-111" charset="-128"/>
                <a:cs typeface="ＭＳ Ｐゴシック" pitchFamily="-111" charset="-128"/>
              </a:rPr>
              <a:t>DPG Didaktik der Physik Bochum</a:t>
            </a:r>
            <a:endParaRPr lang="de-DE" sz="3600" dirty="0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098925" y="2562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914400" y="1905000"/>
            <a:ext cx="74676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de-DE" sz="3600" dirty="0" smtClean="0"/>
          </a:p>
          <a:p>
            <a:r>
              <a:rPr lang="de-DE" sz="3600" b="1" dirty="0"/>
              <a:t>Erfahrung </a:t>
            </a:r>
            <a:r>
              <a:rPr lang="de-DE" sz="3600" b="1" dirty="0" smtClean="0"/>
              <a:t>mit</a:t>
            </a:r>
            <a:br>
              <a:rPr lang="de-DE" sz="3600" b="1" dirty="0" smtClean="0"/>
            </a:br>
            <a:r>
              <a:rPr lang="de-DE" sz="3600" b="1" dirty="0" smtClean="0"/>
              <a:t>online </a:t>
            </a:r>
            <a:r>
              <a:rPr lang="de-DE" sz="3600" b="1" dirty="0"/>
              <a:t>Hausübungen in einführenden </a:t>
            </a:r>
            <a:r>
              <a:rPr lang="de-DE" sz="3600" b="1" dirty="0" err="1"/>
              <a:t>Physikvorlesungen</a:t>
            </a:r>
            <a:endParaRPr lang="de-DE" sz="3600" dirty="0" smtClean="0"/>
          </a:p>
          <a:p>
            <a:endParaRPr lang="de-DE" sz="3600" dirty="0"/>
          </a:p>
          <a:p>
            <a:r>
              <a:rPr lang="de-DE" dirty="0"/>
              <a:t>Gerd Kortemeyer</a:t>
            </a:r>
          </a:p>
          <a:p>
            <a:r>
              <a:rPr lang="de-DE" dirty="0"/>
              <a:t>Michigan State University</a:t>
            </a:r>
            <a:endParaRPr lang="de-DE" dirty="0" smtClean="0"/>
          </a:p>
          <a:p>
            <a:r>
              <a:rPr lang="de-DE" dirty="0" smtClean="0"/>
              <a:t>März 2009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Wird</a:t>
            </a:r>
            <a:r>
              <a:rPr lang="en-US" dirty="0" smtClean="0"/>
              <a:t> das von den </a:t>
            </a:r>
            <a:r>
              <a:rPr lang="en-US" dirty="0" err="1" smtClean="0"/>
              <a:t>Studierenden</a:t>
            </a:r>
            <a:r>
              <a:rPr lang="en-US" dirty="0" smtClean="0"/>
              <a:t> </a:t>
            </a:r>
            <a:r>
              <a:rPr lang="en-US" dirty="0" err="1" smtClean="0"/>
              <a:t>angenommen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Welchen</a:t>
            </a:r>
            <a:r>
              <a:rPr lang="en-US" dirty="0" smtClean="0"/>
              <a:t> </a:t>
            </a:r>
            <a:r>
              <a:rPr lang="en-US" dirty="0" err="1" smtClean="0"/>
              <a:t>Einfluß</a:t>
            </a:r>
            <a:r>
              <a:rPr lang="en-US" dirty="0" smtClean="0"/>
              <a:t> </a:t>
            </a:r>
            <a:r>
              <a:rPr lang="en-US" dirty="0" err="1" smtClean="0"/>
              <a:t>haben</a:t>
            </a:r>
            <a:r>
              <a:rPr lang="en-US" dirty="0" smtClean="0"/>
              <a:t> die </a:t>
            </a:r>
            <a:r>
              <a:rPr lang="en-US" dirty="0" err="1" smtClean="0"/>
              <a:t>Übungen</a:t>
            </a:r>
            <a:r>
              <a:rPr lang="en-US" dirty="0" smtClean="0"/>
              <a:t> auf den </a:t>
            </a:r>
            <a:r>
              <a:rPr lang="en-US" dirty="0" err="1" smtClean="0"/>
              <a:t>Lernerfolg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Wer</a:t>
            </a:r>
            <a:r>
              <a:rPr lang="en-US" dirty="0" smtClean="0"/>
              <a:t> </a:t>
            </a:r>
            <a:r>
              <a:rPr lang="en-US" dirty="0" err="1" smtClean="0"/>
              <a:t>profitiert</a:t>
            </a:r>
            <a:r>
              <a:rPr lang="en-US" dirty="0" smtClean="0"/>
              <a:t> am </a:t>
            </a:r>
            <a:r>
              <a:rPr lang="en-US" dirty="0" err="1" smtClean="0"/>
              <a:t>meisten</a:t>
            </a:r>
            <a:r>
              <a:rPr lang="en-US" dirty="0" smtClean="0"/>
              <a:t> von den </a:t>
            </a:r>
            <a:r>
              <a:rPr lang="en-US" dirty="0" err="1" smtClean="0"/>
              <a:t>Übungen</a:t>
            </a:r>
            <a:r>
              <a:rPr lang="en-US" dirty="0" smtClean="0"/>
              <a:t>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81200"/>
            <a:ext cx="7466477" cy="47164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96437" tIns="0" rIns="115725" bIns="0"/>
          <a:lstStyle/>
          <a:p>
            <a:pPr>
              <a:tabLst>
                <a:tab pos="1219200" algn="l"/>
              </a:tabLst>
            </a:pPr>
            <a:r>
              <a:rPr lang="en-US"/>
              <a:t>Subjektiv, Studierende</a:t>
            </a:r>
          </a:p>
        </p:txBody>
      </p:sp>
      <p:sp>
        <p:nvSpPr>
          <p:cNvPr id="58372" name="Text Box 4"/>
          <p:cNvSpPr txBox="1">
            <a:spLocks/>
          </p:cNvSpPr>
          <p:nvPr/>
        </p:nvSpPr>
        <p:spPr bwMode="auto">
          <a:xfrm>
            <a:off x="5562600" y="1828800"/>
            <a:ext cx="2895600" cy="22193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4291" tIns="32146" rIns="64291" bIns="32146">
            <a:prstTxWarp prst="textNoShape">
              <a:avLst/>
            </a:prstTxWarp>
            <a:spAutoFit/>
          </a:bodyPr>
          <a:lstStyle/>
          <a:p>
            <a:pPr algn="ctr" defTabSz="642938" eaLnBrk="1" hangingPunct="1"/>
            <a:r>
              <a:rPr lang="de-DE" sz="2800" dirty="0"/>
              <a:t>Zweisemestriger Kurs:</a:t>
            </a:r>
            <a:r>
              <a:rPr lang="de-DE" sz="2800" dirty="0" smtClean="0"/>
              <a:t> Übungen </a:t>
            </a:r>
            <a:r>
              <a:rPr lang="de-DE" sz="2800" dirty="0"/>
              <a:t>eingeführt zwischen Semestern</a:t>
            </a:r>
            <a:endParaRPr lang="de-DE" sz="3600" dirty="0">
              <a:latin typeface="Lucida Handwriting" pitchFamily="-111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81200"/>
            <a:ext cx="7466477" cy="47164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96437" tIns="0" rIns="115725" bIns="0"/>
          <a:lstStyle/>
          <a:p>
            <a:pPr>
              <a:tabLst>
                <a:tab pos="1219200" algn="l"/>
              </a:tabLst>
            </a:pPr>
            <a:r>
              <a:rPr lang="en-US"/>
              <a:t>Subjektiv, Studierende</a:t>
            </a:r>
          </a:p>
        </p:txBody>
      </p:sp>
      <p:sp>
        <p:nvSpPr>
          <p:cNvPr id="7" name="Left Arrow 6"/>
          <p:cNvSpPr/>
          <p:nvPr/>
        </p:nvSpPr>
        <p:spPr bwMode="auto">
          <a:xfrm>
            <a:off x="3810000" y="1905000"/>
            <a:ext cx="3657600" cy="20574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FFFFFF"/>
                </a:solidFill>
              </a:rPr>
              <a:t>2-3 </a:t>
            </a:r>
            <a:r>
              <a:rPr lang="en-US" sz="2800" dirty="0" err="1" smtClean="0">
                <a:solidFill>
                  <a:srgbClr val="FFFFFF"/>
                </a:solidFill>
              </a:rPr>
              <a:t>mehr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Stunden</a:t>
            </a:r>
            <a:r>
              <a:rPr lang="en-US" sz="2800" dirty="0" smtClean="0">
                <a:solidFill>
                  <a:srgbClr val="FFFFFF"/>
                </a:solidFill>
              </a:rPr>
              <a:t>, </a:t>
            </a:r>
            <a:r>
              <a:rPr lang="en-US" sz="2800" dirty="0" err="1" smtClean="0">
                <a:solidFill>
                  <a:srgbClr val="FFFFFF"/>
                </a:solidFill>
              </a:rPr>
              <a:t>hilfreich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 </a:t>
            </a:r>
            <a:r>
              <a:rPr lang="en-US" dirty="0" err="1" smtClean="0"/>
              <a:t>machen</a:t>
            </a:r>
            <a:r>
              <a:rPr lang="en-US" dirty="0" smtClean="0"/>
              <a:t> die </a:t>
            </a:r>
            <a:r>
              <a:rPr lang="en-US" dirty="0" err="1" smtClean="0"/>
              <a:t>da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Gute</a:t>
            </a:r>
            <a:r>
              <a:rPr lang="en-US" dirty="0" smtClean="0"/>
              <a:t> </a:t>
            </a:r>
            <a:r>
              <a:rPr lang="en-US" dirty="0" err="1" smtClean="0"/>
              <a:t>Frage</a:t>
            </a:r>
            <a:r>
              <a:rPr lang="en-US" dirty="0" smtClean="0"/>
              <a:t>: was </a:t>
            </a:r>
            <a:r>
              <a:rPr lang="en-US" dirty="0" err="1" smtClean="0"/>
              <a:t>genau</a:t>
            </a:r>
            <a:r>
              <a:rPr lang="en-US" dirty="0" smtClean="0"/>
              <a:t> </a:t>
            </a:r>
            <a:r>
              <a:rPr lang="en-US" dirty="0" err="1" smtClean="0"/>
              <a:t>machen</a:t>
            </a:r>
            <a:r>
              <a:rPr lang="en-US" dirty="0" smtClean="0"/>
              <a:t> die </a:t>
            </a:r>
            <a:r>
              <a:rPr lang="en-US" dirty="0" err="1" smtClean="0"/>
              <a:t>Studierenden</a:t>
            </a:r>
            <a:r>
              <a:rPr lang="en-US" dirty="0" smtClean="0"/>
              <a:t> in </a:t>
            </a:r>
            <a:r>
              <a:rPr lang="en-US" dirty="0" err="1" smtClean="0"/>
              <a:t>dieser</a:t>
            </a:r>
            <a:r>
              <a:rPr lang="en-US" dirty="0" smtClean="0"/>
              <a:t> </a:t>
            </a:r>
            <a:r>
              <a:rPr lang="en-US" dirty="0" err="1" smtClean="0"/>
              <a:t>Zeit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Nachteil</a:t>
            </a:r>
            <a:r>
              <a:rPr lang="en-US" dirty="0" smtClean="0"/>
              <a:t> von online </a:t>
            </a:r>
            <a:r>
              <a:rPr lang="en-US" dirty="0" err="1" smtClean="0"/>
              <a:t>Aufgaben</a:t>
            </a:r>
            <a:r>
              <a:rPr lang="en-US" dirty="0" smtClean="0"/>
              <a:t>: </a:t>
            </a:r>
            <a:r>
              <a:rPr lang="en-US" dirty="0" err="1" smtClean="0"/>
              <a:t>keine</a:t>
            </a:r>
            <a:r>
              <a:rPr lang="en-US" dirty="0" smtClean="0"/>
              <a:t> </a:t>
            </a:r>
            <a:r>
              <a:rPr lang="en-US" dirty="0" err="1" smtClean="0"/>
              <a:t>schriftlichen</a:t>
            </a:r>
            <a:r>
              <a:rPr lang="en-US" dirty="0" smtClean="0"/>
              <a:t> </a:t>
            </a:r>
            <a:r>
              <a:rPr lang="en-US" dirty="0" err="1" smtClean="0"/>
              <a:t>Ausarbeitungen</a:t>
            </a:r>
            <a:endParaRPr lang="en-US" dirty="0" smtClean="0"/>
          </a:p>
          <a:p>
            <a:r>
              <a:rPr lang="en-US" dirty="0" err="1" smtClean="0"/>
              <a:t>Dafür</a:t>
            </a:r>
            <a:r>
              <a:rPr lang="en-US" dirty="0" smtClean="0"/>
              <a:t>: online </a:t>
            </a:r>
            <a:r>
              <a:rPr lang="en-US" dirty="0" err="1" smtClean="0"/>
              <a:t>Diskussionen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791200" y="4038600"/>
            <a:ext cx="3175000" cy="26416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 bwMode="auto">
          <a:xfrm>
            <a:off x="76200" y="5181600"/>
            <a:ext cx="4800600" cy="1143000"/>
          </a:xfrm>
          <a:prstGeom prst="wedgeEllipseCallout">
            <a:avLst>
              <a:gd name="adj1" fmla="val 65622"/>
              <a:gd name="adj2" fmla="val -2202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/>
              <a:t>Das </a:t>
            </a:r>
            <a:r>
              <a:rPr lang="en-US" sz="3200" dirty="0" err="1" smtClean="0"/>
              <a:t>sehe</a:t>
            </a:r>
            <a:r>
              <a:rPr lang="en-US" sz="3200" dirty="0" smtClean="0"/>
              <a:t> </a:t>
            </a:r>
            <a:r>
              <a:rPr lang="en-US" sz="3200" dirty="0" err="1" smtClean="0"/>
              <a:t>ich</a:t>
            </a:r>
            <a:r>
              <a:rPr lang="en-US" sz="3200" dirty="0" smtClean="0"/>
              <a:t> </a:t>
            </a:r>
            <a:r>
              <a:rPr lang="en-US" sz="3200" dirty="0" err="1" smtClean="0"/>
              <a:t>ein</a:t>
            </a:r>
            <a:r>
              <a:rPr lang="en-US" sz="3200" dirty="0" smtClean="0"/>
              <a:t>!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96437" tIns="0" rIns="115725" bIns="0"/>
          <a:lstStyle/>
          <a:p>
            <a:pPr>
              <a:tabLst>
                <a:tab pos="1219200" algn="l"/>
              </a:tabLst>
            </a:pPr>
            <a:r>
              <a:rPr lang="en-US"/>
              <a:t>Online Diskussionen</a:t>
            </a:r>
          </a:p>
        </p:txBody>
      </p:sp>
      <p:pic>
        <p:nvPicPr>
          <p:cNvPr id="5" name="Picture 4" descr="newfig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499" y="1219200"/>
            <a:ext cx="7318563" cy="5609686"/>
          </a:xfrm>
          <a:prstGeom prst="rect">
            <a:avLst/>
          </a:prstGeom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524000" y="3962400"/>
            <a:ext cx="3124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 err="1" smtClean="0"/>
              <a:t>Diskussionen</a:t>
            </a:r>
            <a:endParaRPr lang="en-US" sz="2800" b="1" dirty="0" smtClean="0"/>
          </a:p>
          <a:p>
            <a:r>
              <a:rPr lang="en-US" sz="2800" dirty="0" err="1" smtClean="0"/>
              <a:t>Erlaubt</a:t>
            </a:r>
            <a:r>
              <a:rPr lang="en-US" sz="2800" dirty="0" smtClean="0"/>
              <a:t>, </a:t>
            </a:r>
            <a:r>
              <a:rPr lang="en-US" sz="2800" dirty="0" err="1" smtClean="0"/>
              <a:t>weil</a:t>
            </a:r>
            <a:r>
              <a:rPr lang="en-US" sz="2800" dirty="0" smtClean="0"/>
              <a:t> </a:t>
            </a:r>
            <a:r>
              <a:rPr lang="en-US" sz="2800" dirty="0" err="1" smtClean="0"/>
              <a:t>jeder</a:t>
            </a:r>
            <a:r>
              <a:rPr lang="en-US" sz="2800" dirty="0" smtClean="0"/>
              <a:t> </a:t>
            </a:r>
            <a:r>
              <a:rPr lang="en-US" sz="2800" dirty="0" err="1" smtClean="0"/>
              <a:t>Studierende</a:t>
            </a:r>
            <a:r>
              <a:rPr lang="en-US" sz="2800" dirty="0" smtClean="0"/>
              <a:t> </a:t>
            </a:r>
            <a:r>
              <a:rPr lang="en-US" sz="2800" dirty="0" err="1" smtClean="0"/>
              <a:t>eine</a:t>
            </a:r>
            <a:r>
              <a:rPr lang="en-US" sz="2800" dirty="0" smtClean="0"/>
              <a:t> </a:t>
            </a:r>
            <a:r>
              <a:rPr lang="en-US" sz="2800" dirty="0" err="1" smtClean="0"/>
              <a:t>andere</a:t>
            </a:r>
            <a:r>
              <a:rPr lang="en-US" sz="2800" dirty="0" smtClean="0"/>
              <a:t> Version hat. Peer-Teaching.</a:t>
            </a:r>
            <a:endParaRPr lang="en-US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Diskussionsanalyse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648200" cy="4267200"/>
          </a:xfrm>
        </p:spPr>
        <p:txBody>
          <a:bodyPr/>
          <a:lstStyle/>
          <a:p>
            <a:r>
              <a:rPr lang="en-US" sz="4400" dirty="0" err="1" smtClean="0"/>
              <a:t>Häufig</a:t>
            </a:r>
            <a:r>
              <a:rPr lang="en-US" sz="4400" dirty="0" smtClean="0"/>
              <a:t> </a:t>
            </a:r>
            <a:r>
              <a:rPr lang="en-US" sz="4400" dirty="0" err="1" smtClean="0"/>
              <a:t>könnte</a:t>
            </a:r>
            <a:r>
              <a:rPr lang="en-US" sz="4400" dirty="0" smtClean="0"/>
              <a:t> man fast </a:t>
            </a:r>
            <a:r>
              <a:rPr lang="en-US" sz="4400" dirty="0" err="1" smtClean="0"/>
              <a:t>hoffen</a:t>
            </a:r>
            <a:r>
              <a:rPr lang="en-US" sz="4400" dirty="0" smtClean="0"/>
              <a:t>, </a:t>
            </a:r>
            <a:r>
              <a:rPr lang="en-US" sz="4400" dirty="0" err="1" smtClean="0"/>
              <a:t>nicht</a:t>
            </a:r>
            <a:r>
              <a:rPr lang="en-US" sz="4400" dirty="0" smtClean="0"/>
              <a:t> </a:t>
            </a:r>
            <a:r>
              <a:rPr lang="en-US" sz="4400" dirty="0" err="1" smtClean="0"/>
              <a:t>geguckt</a:t>
            </a:r>
            <a:r>
              <a:rPr lang="en-US" sz="4400" dirty="0" smtClean="0"/>
              <a:t> </a:t>
            </a:r>
            <a:r>
              <a:rPr lang="en-US" sz="4400" dirty="0" err="1" smtClean="0"/>
              <a:t>zu</a:t>
            </a:r>
            <a:r>
              <a:rPr lang="en-US" sz="4400" dirty="0" smtClean="0"/>
              <a:t> </a:t>
            </a:r>
            <a:r>
              <a:rPr lang="en-US" sz="4400" dirty="0" err="1" smtClean="0"/>
              <a:t>haben</a:t>
            </a:r>
            <a:r>
              <a:rPr lang="en-US" sz="4400" dirty="0" smtClean="0"/>
              <a:t> …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057400"/>
            <a:ext cx="2149475" cy="3931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Beispielproblem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76400"/>
            <a:ext cx="5410200" cy="5029200"/>
          </a:xfrm>
        </p:spPr>
        <p:txBody>
          <a:bodyPr/>
          <a:lstStyle/>
          <a:p>
            <a:r>
              <a:rPr lang="en-US" dirty="0"/>
              <a:t>A bug that has a mass </a:t>
            </a:r>
            <a:r>
              <a:rPr lang="en-US" dirty="0" err="1"/>
              <a:t>m</a:t>
            </a:r>
            <a:r>
              <a:rPr lang="en-US" baseline="-25000" dirty="0" err="1"/>
              <a:t>b</a:t>
            </a:r>
            <a:r>
              <a:rPr lang="en-US" dirty="0"/>
              <a:t>=4g walks from the center to the edge of a disk that is freely turning at 32rpm. The disk has a mass of </a:t>
            </a:r>
            <a:r>
              <a:rPr lang="en-US" dirty="0" err="1"/>
              <a:t>m</a:t>
            </a:r>
            <a:r>
              <a:rPr lang="en-US" baseline="-25000" dirty="0" err="1"/>
              <a:t>d</a:t>
            </a:r>
            <a:r>
              <a:rPr lang="en-US" dirty="0"/>
              <a:t>=11g. If the radius of the disk is R=29cm, what is the new rate of spinning in rpm?</a:t>
            </a:r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5334000" y="2895600"/>
            <a:ext cx="3505200" cy="3505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4800600"/>
            <a:ext cx="685800" cy="622300"/>
          </a:xfrm>
          <a:prstGeom prst="rect">
            <a:avLst/>
          </a:prstGeom>
          <a:noFill/>
        </p:spPr>
      </p:pic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7086600" y="4648200"/>
            <a:ext cx="1295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Lösung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534400" cy="4419600"/>
          </a:xfrm>
        </p:spPr>
        <p:txBody>
          <a:bodyPr/>
          <a:lstStyle/>
          <a:p>
            <a:r>
              <a:rPr lang="en-US" dirty="0" err="1" smtClean="0"/>
              <a:t>Kein</a:t>
            </a:r>
            <a:r>
              <a:rPr lang="en-US" dirty="0" smtClean="0"/>
              <a:t> </a:t>
            </a:r>
            <a:r>
              <a:rPr lang="en-US" dirty="0" err="1" smtClean="0"/>
              <a:t>externes</a:t>
            </a:r>
            <a:r>
              <a:rPr lang="en-US" dirty="0" smtClean="0"/>
              <a:t> </a:t>
            </a:r>
            <a:r>
              <a:rPr lang="en-US" dirty="0" err="1" smtClean="0"/>
              <a:t>Drehmoment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err="1" smtClean="0"/>
              <a:t>Drehimpuls</a:t>
            </a:r>
            <a:r>
              <a:rPr lang="en-US" dirty="0" smtClean="0"/>
              <a:t> </a:t>
            </a:r>
            <a:r>
              <a:rPr lang="en-US" dirty="0" err="1" smtClean="0"/>
              <a:t>erhalten</a:t>
            </a:r>
            <a:endParaRPr lang="en-US" dirty="0" smtClean="0"/>
          </a:p>
          <a:p>
            <a:r>
              <a:rPr lang="en-US" dirty="0" err="1" smtClean="0"/>
              <a:t>Käfer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klein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Vergleich</a:t>
            </a:r>
            <a:r>
              <a:rPr lang="en-US" dirty="0" smtClean="0"/>
              <a:t>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Scheibe</a:t>
            </a:r>
            <a:r>
              <a:rPr lang="en-US" dirty="0" smtClean="0"/>
              <a:t>, </a:t>
            </a:r>
            <a:r>
              <a:rPr lang="en-US" dirty="0" err="1" smtClean="0"/>
              <a:t>kann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Punktmasse</a:t>
            </a:r>
            <a:r>
              <a:rPr lang="en-US" dirty="0" smtClean="0"/>
              <a:t> </a:t>
            </a:r>
            <a:r>
              <a:rPr lang="en-US" dirty="0" err="1" smtClean="0"/>
              <a:t>angenommen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endParaRPr lang="en-US" dirty="0"/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1066800" y="4279900"/>
          <a:ext cx="7086600" cy="2349500"/>
        </p:xfrm>
        <a:graphic>
          <a:graphicData uri="http://schemas.openxmlformats.org/presentationml/2006/ole">
            <p:oleObj spid="_x0000_s51202" name="Equation" r:id="rId4" imgW="2527300" imgH="8382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4424" y="5537537"/>
            <a:ext cx="38616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/>
              <a:t>Zweizeiler</a:t>
            </a:r>
            <a:r>
              <a:rPr lang="en-US" sz="6000" dirty="0" smtClean="0"/>
              <a:t>!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 Discussion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05800" cy="4876800"/>
          </a:xfrm>
        </p:spPr>
        <p:txBody>
          <a:bodyPr/>
          <a:lstStyle/>
          <a:p>
            <a:r>
              <a:rPr lang="en-US" sz="2000" i="1" dirty="0"/>
              <a:t>Student A: </a:t>
            </a:r>
            <a:r>
              <a:rPr lang="en-US" sz="2000" dirty="0"/>
              <a:t>What is that bug doing on a disk? Boo to physics.</a:t>
            </a:r>
          </a:p>
          <a:p>
            <a:r>
              <a:rPr lang="en-US" sz="2000" i="1" dirty="0"/>
              <a:t>Student B:</a:t>
            </a:r>
            <a:r>
              <a:rPr lang="en-US" sz="2000" dirty="0"/>
              <a:t> OHH YEAH </a:t>
            </a:r>
          </a:p>
          <a:p>
            <a:pPr>
              <a:buFont typeface="Arial" pitchFamily="-65" charset="0"/>
              <a:buNone/>
            </a:pPr>
            <a:r>
              <a:rPr lang="en-US" sz="2000" dirty="0"/>
              <a:t>	ok this should work it worked for me </a:t>
            </a:r>
          </a:p>
          <a:p>
            <a:pPr>
              <a:buFont typeface="Arial" pitchFamily="-65" charset="0"/>
              <a:buNone/>
            </a:pPr>
            <a:r>
              <a:rPr lang="en-US" sz="2000" dirty="0"/>
              <a:t>	Moments of inertia that are important.... </a:t>
            </a:r>
          </a:p>
          <a:p>
            <a:pPr>
              <a:buFont typeface="Arial" pitchFamily="-65" charset="0"/>
              <a:buNone/>
            </a:pPr>
            <a:r>
              <a:rPr lang="en-US" sz="2000" dirty="0"/>
              <a:t>	OK first the Inertia of the particle is mr^2 </a:t>
            </a:r>
          </a:p>
          <a:p>
            <a:pPr>
              <a:buFont typeface="Arial" pitchFamily="-65" charset="0"/>
              <a:buNone/>
            </a:pPr>
            <a:r>
              <a:rPr lang="en-US" sz="2000" dirty="0"/>
              <a:t>	and of a disk is .5mr^2 </a:t>
            </a:r>
          </a:p>
          <a:p>
            <a:pPr>
              <a:buFont typeface="Arial" pitchFamily="-65" charset="0"/>
              <a:buNone/>
            </a:pPr>
            <a:r>
              <a:rPr lang="en-US" sz="2000" dirty="0"/>
              <a:t>	OK and angular momentum is conserved </a:t>
            </a:r>
          </a:p>
          <a:p>
            <a:pPr>
              <a:buFont typeface="Arial" pitchFamily="-65" charset="0"/>
              <a:buNone/>
            </a:pPr>
            <a:r>
              <a:rPr lang="en-US" sz="2000" dirty="0"/>
              <a:t>	IW=</a:t>
            </a:r>
            <a:r>
              <a:rPr lang="en-US" sz="2000" dirty="0" err="1"/>
              <a:t>IWo</a:t>
            </a:r>
            <a:r>
              <a:rPr lang="en-US" sz="2000" dirty="0"/>
              <a:t> W=2pi/T </a:t>
            </a:r>
          </a:p>
          <a:p>
            <a:pPr>
              <a:buFont typeface="Arial" pitchFamily="-65" charset="0"/>
              <a:buNone/>
            </a:pPr>
            <a:r>
              <a:rPr lang="en-US" sz="2000" dirty="0"/>
              <a:t>	then do this </a:t>
            </a:r>
          </a:p>
          <a:p>
            <a:pPr>
              <a:buFont typeface="Arial" pitchFamily="-65" charset="0"/>
              <a:buNone/>
            </a:pPr>
            <a:r>
              <a:rPr lang="en-US" sz="2000" dirty="0"/>
              <a:t>	.5(mass of disk)(radius)^2(2*pi/T original)+ (mass of bug) </a:t>
            </a:r>
          </a:p>
          <a:p>
            <a:pPr>
              <a:buFont typeface="Arial" pitchFamily="-65" charset="0"/>
              <a:buNone/>
            </a:pPr>
            <a:r>
              <a:rPr lang="en-US" sz="2000" dirty="0"/>
              <a:t>	(radius of bug=0)^2= (.5(mass of disk)(radius)^2(2pi/T))+ </a:t>
            </a:r>
          </a:p>
          <a:p>
            <a:pPr>
              <a:buFont typeface="Arial" pitchFamily="-65" charset="0"/>
              <a:buNone/>
            </a:pPr>
            <a:r>
              <a:rPr lang="en-US" sz="2000" dirty="0"/>
              <a:t>	(mass of </a:t>
            </a:r>
            <a:r>
              <a:rPr lang="en-US" sz="2000" dirty="0" err="1"/>
              <a:t>bug)(radius</a:t>
            </a:r>
            <a:r>
              <a:rPr lang="en-US" sz="2000" dirty="0"/>
              <a:t> of bug)^2(2*pi/T) </a:t>
            </a:r>
          </a:p>
          <a:p>
            <a:pPr>
              <a:buFont typeface="Arial" pitchFamily="-65" charset="0"/>
              <a:buNone/>
            </a:pPr>
            <a:r>
              <a:rPr lang="en-US" sz="2000" dirty="0"/>
              <a:t>	and solve for 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 Discussion (cont.)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763000" cy="4876800"/>
          </a:xfrm>
        </p:spPr>
        <p:txBody>
          <a:bodyPr/>
          <a:lstStyle/>
          <a:p>
            <a:r>
              <a:rPr lang="en-US" sz="2000" i="1" dirty="0"/>
              <a:t>Student C:</a:t>
            </a:r>
            <a:r>
              <a:rPr lang="en-US" sz="2000" dirty="0"/>
              <a:t> What is T exactly? And do I have to do anything to it to get the final RPM?</a:t>
            </a:r>
          </a:p>
          <a:p>
            <a:r>
              <a:rPr lang="en-US" sz="2000" i="1" dirty="0"/>
              <a:t>Student B:</a:t>
            </a:r>
            <a:r>
              <a:rPr lang="en-US" sz="2000" dirty="0"/>
              <a:t> ok so T is the period... and apparently it works for some and not others.... try to cancel out some of the things that are found on both sides of the equation to get a better equation that has less numbers in it</a:t>
            </a:r>
          </a:p>
          <a:p>
            <a:r>
              <a:rPr lang="en-US" sz="2000" i="1" dirty="0"/>
              <a:t>Student D:</a:t>
            </a:r>
            <a:r>
              <a:rPr lang="en-US" sz="2000" dirty="0"/>
              <a:t> </a:t>
            </a:r>
            <a:r>
              <a:rPr lang="en-US" sz="2000" i="1" dirty="0"/>
              <a:t>what did I do wrong?</a:t>
            </a:r>
            <a:endParaRPr lang="en-US" sz="2000" dirty="0"/>
          </a:p>
          <a:p>
            <a:pPr>
              <a:buFont typeface="Arial" pitchFamily="-65" charset="0"/>
              <a:buNone/>
            </a:pPr>
            <a:r>
              <a:rPr lang="en-US" sz="2000" dirty="0"/>
              <a:t>	This is what I did. initial inertia </a:t>
            </a:r>
            <a:r>
              <a:rPr lang="en-US" sz="2000" dirty="0" err="1"/>
              <a:t>x</a:t>
            </a:r>
            <a:r>
              <a:rPr lang="en-US" sz="2000" dirty="0"/>
              <a:t> initial angular velocity = final </a:t>
            </a:r>
          </a:p>
          <a:p>
            <a:pPr>
              <a:buFont typeface="Arial" pitchFamily="-65" charset="0"/>
              <a:buNone/>
            </a:pPr>
            <a:r>
              <a:rPr lang="en-US" sz="2000" dirty="0"/>
              <a:t>	inertia </a:t>
            </a:r>
            <a:r>
              <a:rPr lang="en-US" sz="2000" dirty="0" err="1"/>
              <a:t>x</a:t>
            </a:r>
            <a:r>
              <a:rPr lang="en-US" sz="2000" dirty="0"/>
              <a:t> final angular velocity. I=mr^2, angular velocity = </a:t>
            </a:r>
            <a:r>
              <a:rPr lang="en-US" sz="2000" dirty="0" err="1"/>
              <a:t>w</a:t>
            </a:r>
            <a:r>
              <a:rPr lang="en-US" sz="2000" dirty="0"/>
              <a:t>... so </a:t>
            </a:r>
          </a:p>
          <a:p>
            <a:pPr>
              <a:buFont typeface="Arial" pitchFamily="-65" charset="0"/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FF0000"/>
                </a:solidFill>
              </a:rPr>
              <a:t>my I initial was (10g)(24 cm^2) and </a:t>
            </a:r>
            <a:r>
              <a:rPr lang="en-US" sz="2000" dirty="0" err="1">
                <a:solidFill>
                  <a:srgbClr val="FF0000"/>
                </a:solidFill>
              </a:rPr>
              <a:t>w</a:t>
            </a:r>
            <a:r>
              <a:rPr lang="en-US" sz="2000" dirty="0">
                <a:solidFill>
                  <a:srgbClr val="FF0000"/>
                </a:solidFill>
              </a:rPr>
              <a:t>=28 rpm. The number </a:t>
            </a:r>
          </a:p>
          <a:p>
            <a:pPr>
              <a:buFont typeface="Arial" pitchFamily="-65" charset="0"/>
              <a:buNone/>
            </a:pPr>
            <a:r>
              <a:rPr lang="en-US" sz="2000" dirty="0">
                <a:solidFill>
                  <a:srgbClr val="FF0000"/>
                </a:solidFill>
              </a:rPr>
              <a:t>	calculated was 161280 </a:t>
            </a:r>
            <a:r>
              <a:rPr lang="en-US" sz="2000" dirty="0" err="1">
                <a:solidFill>
                  <a:srgbClr val="FF0000"/>
                </a:solidFill>
              </a:rPr>
              <a:t>g</a:t>
            </a:r>
            <a:r>
              <a:rPr lang="en-US" sz="2000" dirty="0">
                <a:solidFill>
                  <a:srgbClr val="FF0000"/>
                </a:solidFill>
              </a:rPr>
              <a:t> *cm^2. Then I divided by final inertia to </a:t>
            </a:r>
          </a:p>
          <a:p>
            <a:pPr>
              <a:buFont typeface="Arial" pitchFamily="-65" charset="0"/>
              <a:buNone/>
            </a:pPr>
            <a:r>
              <a:rPr lang="en-US" sz="2000" dirty="0">
                <a:solidFill>
                  <a:srgbClr val="FF0000"/>
                </a:solidFill>
              </a:rPr>
              <a:t>	solve for the final angular speed. I found final Inertia by </a:t>
            </a:r>
          </a:p>
          <a:p>
            <a:pPr>
              <a:buFont typeface="Arial" pitchFamily="-65" charset="0"/>
              <a:buNone/>
            </a:pPr>
            <a:r>
              <a:rPr lang="en-US" sz="2000" dirty="0">
                <a:solidFill>
                  <a:srgbClr val="FF0000"/>
                </a:solidFill>
              </a:rPr>
              <a:t>	( 10g +2g)(24 cm^2)=6912. I then found the new angular speed to </a:t>
            </a:r>
          </a:p>
          <a:p>
            <a:pPr>
              <a:buFont typeface="Arial" pitchFamily="-65" charset="0"/>
              <a:buNone/>
            </a:pPr>
            <a:r>
              <a:rPr lang="en-US" sz="2000" dirty="0">
                <a:solidFill>
                  <a:srgbClr val="FF0000"/>
                </a:solidFill>
              </a:rPr>
              <a:t>	be 23.3 rpm.</a:t>
            </a:r>
            <a:r>
              <a:rPr lang="en-US" sz="2000" dirty="0"/>
              <a:t> This was wrong...what did I do incorrectly?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Szenario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4876800"/>
          </a:xfrm>
        </p:spPr>
        <p:txBody>
          <a:bodyPr/>
          <a:lstStyle/>
          <a:p>
            <a:r>
              <a:rPr lang="en-US" dirty="0" err="1" smtClean="0"/>
              <a:t>Einführende</a:t>
            </a:r>
            <a:r>
              <a:rPr lang="en-US" dirty="0" smtClean="0"/>
              <a:t> </a:t>
            </a:r>
            <a:r>
              <a:rPr lang="en-US" dirty="0" err="1" smtClean="0"/>
              <a:t>Physikvoranstaltungen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Nebenfächler</a:t>
            </a:r>
            <a:endParaRPr lang="en-US" dirty="0" smtClean="0"/>
          </a:p>
          <a:p>
            <a:r>
              <a:rPr lang="en-US" dirty="0" smtClean="0"/>
              <a:t>200 </a:t>
            </a:r>
            <a:r>
              <a:rPr lang="en-US" dirty="0" err="1" smtClean="0"/>
              <a:t>bis</a:t>
            </a:r>
            <a:r>
              <a:rPr lang="en-US" dirty="0" smtClean="0"/>
              <a:t> 800 </a:t>
            </a:r>
            <a:r>
              <a:rPr lang="en-US" dirty="0" err="1" smtClean="0"/>
              <a:t>Studierende</a:t>
            </a:r>
            <a:r>
              <a:rPr lang="en-US" dirty="0" smtClean="0"/>
              <a:t> pro </a:t>
            </a:r>
            <a:r>
              <a:rPr lang="en-US" dirty="0" err="1" smtClean="0"/>
              <a:t>Kurs</a:t>
            </a:r>
            <a:endParaRPr lang="en-US" dirty="0" smtClean="0"/>
          </a:p>
          <a:p>
            <a:r>
              <a:rPr lang="en-US" dirty="0" err="1" smtClean="0"/>
              <a:t>Keine</a:t>
            </a:r>
            <a:r>
              <a:rPr lang="en-US" dirty="0" smtClean="0"/>
              <a:t> </a:t>
            </a:r>
            <a:r>
              <a:rPr lang="en-US" dirty="0" err="1" smtClean="0"/>
              <a:t>Finanzmittel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Hausübungskorrektur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err="1" smtClean="0"/>
              <a:t>einigen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betrachteten</a:t>
            </a:r>
            <a:r>
              <a:rPr lang="en-US" dirty="0" smtClean="0"/>
              <a:t> </a:t>
            </a:r>
            <a:r>
              <a:rPr lang="en-US" dirty="0" err="1" smtClean="0"/>
              <a:t>Veranstaltungen</a:t>
            </a:r>
            <a:r>
              <a:rPr lang="en-US" dirty="0" smtClean="0"/>
              <a:t>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keine</a:t>
            </a:r>
            <a:r>
              <a:rPr lang="en-US" dirty="0" smtClean="0"/>
              <a:t> </a:t>
            </a:r>
            <a:r>
              <a:rPr lang="en-US" dirty="0" err="1" smtClean="0"/>
              <a:t>Übungsgruppen</a:t>
            </a:r>
            <a:endParaRPr lang="en-US" dirty="0" smtClean="0"/>
          </a:p>
          <a:p>
            <a:r>
              <a:rPr lang="en-US" dirty="0" err="1" smtClean="0"/>
              <a:t>Typischerweise</a:t>
            </a:r>
            <a:r>
              <a:rPr lang="en-US" dirty="0" smtClean="0"/>
              <a:t> 10-20 </a:t>
            </a:r>
            <a:r>
              <a:rPr lang="en-US" dirty="0" err="1" smtClean="0"/>
              <a:t>Aufgaben/Woche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 Discussion (cont.)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5029200"/>
          </a:xfrm>
        </p:spPr>
        <p:txBody>
          <a:bodyPr/>
          <a:lstStyle/>
          <a:p>
            <a:pPr>
              <a:buFont typeface="Arial" pitchFamily="-65" charset="0"/>
              <a:buNone/>
            </a:pPr>
            <a:r>
              <a:rPr lang="en-US" sz="1900" i="1" dirty="0"/>
              <a:t>[…]</a:t>
            </a:r>
          </a:p>
          <a:p>
            <a:r>
              <a:rPr lang="en-US" sz="1900" i="1" dirty="0"/>
              <a:t>Student H: :sigh: </a:t>
            </a:r>
            <a:r>
              <a:rPr lang="en-US" sz="1900" dirty="0"/>
              <a:t>Wow. </a:t>
            </a:r>
            <a:r>
              <a:rPr lang="en-US" sz="1900" dirty="0">
                <a:solidFill>
                  <a:srgbClr val="FF0000"/>
                </a:solidFill>
              </a:rPr>
              <a:t>So, many, little things, can go wrong in calculating this.</a:t>
            </a:r>
            <a:r>
              <a:rPr lang="en-US" sz="1900" dirty="0"/>
              <a:t> Be careful.</a:t>
            </a:r>
          </a:p>
          <a:p>
            <a:pPr>
              <a:buFont typeface="Arial" pitchFamily="-65" charset="0"/>
              <a:buNone/>
            </a:pPr>
            <a:r>
              <a:rPr lang="en-US" sz="1900" i="1" dirty="0"/>
              <a:t>[…]</a:t>
            </a:r>
            <a:endParaRPr lang="en-US" sz="2800" i="1" dirty="0" smtClean="0"/>
          </a:p>
          <a:p>
            <a:r>
              <a:rPr lang="en-US" sz="2800" dirty="0" err="1" smtClean="0"/>
              <a:t>Keiner</a:t>
            </a:r>
            <a:r>
              <a:rPr lang="en-US" sz="2800" dirty="0" smtClean="0"/>
              <a:t> </a:t>
            </a:r>
            <a:r>
              <a:rPr lang="en-US" sz="2800" dirty="0" err="1" smtClean="0"/>
              <a:t>der</a:t>
            </a:r>
            <a:r>
              <a:rPr lang="en-US" sz="2800" dirty="0" smtClean="0"/>
              <a:t> </a:t>
            </a:r>
            <a:r>
              <a:rPr lang="en-US" sz="2800" dirty="0" err="1" smtClean="0"/>
              <a:t>Studierenden</a:t>
            </a:r>
            <a:r>
              <a:rPr lang="en-US" sz="2800" dirty="0" smtClean="0"/>
              <a:t> </a:t>
            </a:r>
            <a:r>
              <a:rPr lang="en-US" sz="2800" dirty="0" err="1" smtClean="0"/>
              <a:t>stellte</a:t>
            </a:r>
            <a:r>
              <a:rPr lang="en-US" sz="2800" dirty="0" smtClean="0"/>
              <a:t> fest</a:t>
            </a:r>
          </a:p>
          <a:p>
            <a:pPr lvl="1"/>
            <a:r>
              <a:rPr lang="en-US" sz="2400" dirty="0" err="1" smtClean="0"/>
              <a:t>Käfer</a:t>
            </a:r>
            <a:r>
              <a:rPr lang="en-US" sz="2400" dirty="0" smtClean="0"/>
              <a:t> </a:t>
            </a:r>
            <a:r>
              <a:rPr lang="en-US" sz="2400" dirty="0" err="1" smtClean="0"/>
              <a:t>als</a:t>
            </a:r>
            <a:r>
              <a:rPr lang="en-US" sz="2400" dirty="0" smtClean="0"/>
              <a:t> </a:t>
            </a:r>
            <a:r>
              <a:rPr lang="en-US" sz="2400" dirty="0" err="1" smtClean="0"/>
              <a:t>Punktmasse</a:t>
            </a:r>
            <a:r>
              <a:rPr lang="en-US" sz="2400" dirty="0" smtClean="0"/>
              <a:t> </a:t>
            </a:r>
            <a:r>
              <a:rPr lang="en-US" sz="2400" dirty="0" err="1" smtClean="0"/>
              <a:t>gerechtfertigte</a:t>
            </a:r>
            <a:r>
              <a:rPr lang="en-US" sz="2400" dirty="0" smtClean="0"/>
              <a:t> und </a:t>
            </a:r>
            <a:r>
              <a:rPr lang="en-US" sz="2400" dirty="0" err="1" smtClean="0"/>
              <a:t>magels</a:t>
            </a:r>
            <a:r>
              <a:rPr lang="en-US" sz="2400" dirty="0" smtClean="0"/>
              <a:t> </a:t>
            </a:r>
            <a:r>
              <a:rPr lang="en-US" sz="2400" dirty="0" err="1" smtClean="0"/>
              <a:t>Angaben</a:t>
            </a:r>
            <a:r>
              <a:rPr lang="en-US" sz="2400" dirty="0" smtClean="0"/>
              <a:t> </a:t>
            </a:r>
            <a:r>
              <a:rPr lang="en-US" sz="2400" dirty="0" err="1" smtClean="0"/>
              <a:t>nötige</a:t>
            </a:r>
            <a:r>
              <a:rPr lang="en-US" sz="2400" dirty="0" smtClean="0"/>
              <a:t> </a:t>
            </a:r>
            <a:r>
              <a:rPr lang="en-US" sz="2400" dirty="0" err="1" smtClean="0"/>
              <a:t>Näherung</a:t>
            </a:r>
            <a:endParaRPr lang="en-US" sz="2400" dirty="0" smtClean="0"/>
          </a:p>
          <a:p>
            <a:pPr lvl="1"/>
            <a:r>
              <a:rPr lang="en-US" sz="2400" dirty="0" err="1" smtClean="0"/>
              <a:t>Ergebnis</a:t>
            </a:r>
            <a:r>
              <a:rPr lang="en-US" sz="2400" dirty="0" smtClean="0"/>
              <a:t> </a:t>
            </a:r>
            <a:r>
              <a:rPr lang="en-US" sz="2400" dirty="0" err="1" smtClean="0"/>
              <a:t>unabhängig</a:t>
            </a:r>
            <a:r>
              <a:rPr lang="en-US" sz="2400" dirty="0" smtClean="0"/>
              <a:t> </a:t>
            </a:r>
            <a:r>
              <a:rPr lang="en-US" sz="2400" dirty="0" err="1" smtClean="0"/>
              <a:t>vom</a:t>
            </a:r>
            <a:r>
              <a:rPr lang="en-US" sz="2400" dirty="0" smtClean="0"/>
              <a:t> Radius </a:t>
            </a:r>
            <a:r>
              <a:rPr lang="en-US" sz="2400" dirty="0" err="1" smtClean="0"/>
              <a:t>der</a:t>
            </a:r>
            <a:r>
              <a:rPr lang="en-US" sz="2400" dirty="0" smtClean="0"/>
              <a:t> </a:t>
            </a:r>
            <a:r>
              <a:rPr lang="en-US" sz="2400" dirty="0" err="1" smtClean="0"/>
              <a:t>Scheibe</a:t>
            </a:r>
            <a:endParaRPr lang="en-US" sz="2400" dirty="0" smtClean="0"/>
          </a:p>
          <a:p>
            <a:pPr lvl="1"/>
            <a:r>
              <a:rPr lang="en-US" sz="2400" dirty="0" err="1" smtClean="0"/>
              <a:t>Keine</a:t>
            </a:r>
            <a:r>
              <a:rPr lang="en-US" sz="2400" dirty="0" smtClean="0"/>
              <a:t> </a:t>
            </a:r>
            <a:r>
              <a:rPr lang="en-US" sz="2400" dirty="0" err="1" smtClean="0"/>
              <a:t>Einheitenumrechnung</a:t>
            </a:r>
            <a:r>
              <a:rPr lang="en-US" sz="2400" dirty="0" smtClean="0"/>
              <a:t> </a:t>
            </a:r>
            <a:r>
              <a:rPr lang="en-US" sz="2400" dirty="0" err="1" smtClean="0"/>
              <a:t>nötig</a:t>
            </a:r>
            <a:endParaRPr lang="en-US" sz="2400" dirty="0" smtClean="0"/>
          </a:p>
          <a:p>
            <a:pPr lvl="1"/>
            <a:r>
              <a:rPr lang="en-US" sz="2400" dirty="0" err="1" smtClean="0"/>
              <a:t>Verwechslung</a:t>
            </a:r>
            <a:r>
              <a:rPr lang="en-US" sz="2400" dirty="0" smtClean="0"/>
              <a:t> von Radius </a:t>
            </a:r>
            <a:r>
              <a:rPr lang="en-US" sz="2400" i="1" dirty="0" smtClean="0"/>
              <a:t>R</a:t>
            </a:r>
            <a:r>
              <a:rPr lang="en-US" sz="2400" dirty="0" smtClean="0"/>
              <a:t> </a:t>
            </a:r>
            <a:r>
              <a:rPr lang="en-US" sz="2400" dirty="0" err="1" smtClean="0"/>
              <a:t>im</a:t>
            </a:r>
            <a:r>
              <a:rPr lang="en-US" sz="2400" dirty="0" smtClean="0"/>
              <a:t> </a:t>
            </a:r>
            <a:r>
              <a:rPr lang="en-US" sz="2400" dirty="0" err="1" smtClean="0"/>
              <a:t>Trägheitsmoment</a:t>
            </a:r>
            <a:r>
              <a:rPr lang="en-US" sz="2400" dirty="0" smtClean="0"/>
              <a:t> </a:t>
            </a:r>
            <a:r>
              <a:rPr lang="en-US" sz="2400" dirty="0" err="1" smtClean="0"/>
              <a:t>eines</a:t>
            </a:r>
            <a:r>
              <a:rPr lang="en-US" sz="2400" dirty="0" smtClean="0"/>
              <a:t> </a:t>
            </a:r>
            <a:r>
              <a:rPr lang="en-US" sz="2400" dirty="0" err="1" smtClean="0"/>
              <a:t>ausgedehnten</a:t>
            </a:r>
            <a:r>
              <a:rPr lang="en-US" sz="2400" dirty="0" smtClean="0"/>
              <a:t> </a:t>
            </a:r>
            <a:r>
              <a:rPr lang="en-US" sz="2400" dirty="0" err="1" smtClean="0"/>
              <a:t>symmetrischen</a:t>
            </a:r>
            <a:r>
              <a:rPr lang="en-US" sz="2400" dirty="0" smtClean="0"/>
              <a:t> </a:t>
            </a:r>
            <a:r>
              <a:rPr lang="en-US" sz="2400" dirty="0" err="1" smtClean="0"/>
              <a:t>Objektes</a:t>
            </a:r>
            <a:r>
              <a:rPr lang="en-US" sz="2400" dirty="0" smtClean="0"/>
              <a:t> und </a:t>
            </a:r>
            <a:r>
              <a:rPr lang="en-US" sz="2400" dirty="0" err="1" smtClean="0"/>
              <a:t>dem</a:t>
            </a:r>
            <a:r>
              <a:rPr lang="en-US" sz="2400" dirty="0" smtClean="0"/>
              <a:t> Radius </a:t>
            </a:r>
            <a:r>
              <a:rPr lang="en-US" sz="2400" i="1" dirty="0" smtClean="0"/>
              <a:t>R</a:t>
            </a:r>
            <a:r>
              <a:rPr lang="en-US" sz="2400" dirty="0" smtClean="0"/>
              <a:t> </a:t>
            </a:r>
            <a:r>
              <a:rPr lang="en-US" sz="2400" dirty="0" err="1" smtClean="0"/>
              <a:t>der</a:t>
            </a:r>
            <a:r>
              <a:rPr lang="en-US" sz="2400" dirty="0" smtClean="0"/>
              <a:t> </a:t>
            </a:r>
            <a:r>
              <a:rPr lang="en-US" sz="2400" dirty="0" err="1" smtClean="0"/>
              <a:t>Kreisbahn</a:t>
            </a:r>
            <a:r>
              <a:rPr lang="en-US" sz="2400" dirty="0" smtClean="0"/>
              <a:t> </a:t>
            </a:r>
            <a:r>
              <a:rPr lang="en-US" sz="2400" dirty="0" err="1" smtClean="0"/>
              <a:t>einer</a:t>
            </a:r>
            <a:r>
              <a:rPr lang="en-US" sz="2400" dirty="0" smtClean="0"/>
              <a:t> </a:t>
            </a:r>
            <a:r>
              <a:rPr lang="en-US" sz="2400" dirty="0" err="1" smtClean="0"/>
              <a:t>Punktmasse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 Discussion (cont.)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5029200"/>
          </a:xfrm>
        </p:spPr>
        <p:txBody>
          <a:bodyPr/>
          <a:lstStyle/>
          <a:p>
            <a:r>
              <a:rPr lang="en-US" sz="3600" dirty="0" err="1" smtClean="0"/>
              <a:t>Viele</a:t>
            </a:r>
            <a:r>
              <a:rPr lang="en-US" sz="3600" dirty="0" smtClean="0"/>
              <a:t> </a:t>
            </a:r>
            <a:r>
              <a:rPr lang="en-US" sz="3600" dirty="0" err="1" smtClean="0"/>
              <a:t>Studierende</a:t>
            </a:r>
            <a:r>
              <a:rPr lang="en-US" sz="3600" dirty="0" smtClean="0"/>
              <a:t> </a:t>
            </a:r>
            <a:r>
              <a:rPr lang="en-US" sz="3600" dirty="0" err="1" smtClean="0"/>
              <a:t>setzen</a:t>
            </a:r>
            <a:r>
              <a:rPr lang="en-US" sz="3600" dirty="0" smtClean="0"/>
              <a:t> fast </a:t>
            </a:r>
            <a:r>
              <a:rPr lang="en-US" sz="3600" dirty="0" err="1" smtClean="0"/>
              <a:t>sofort</a:t>
            </a:r>
            <a:r>
              <a:rPr lang="en-US" sz="3600" dirty="0" smtClean="0"/>
              <a:t> </a:t>
            </a:r>
            <a:r>
              <a:rPr lang="en-US" sz="3600" dirty="0" err="1" smtClean="0"/>
              <a:t>Zahlenwerte</a:t>
            </a:r>
            <a:r>
              <a:rPr lang="en-US" sz="3600" dirty="0" smtClean="0"/>
              <a:t> </a:t>
            </a:r>
            <a:r>
              <a:rPr lang="en-US" sz="3600" dirty="0" err="1" smtClean="0"/>
              <a:t>ein</a:t>
            </a:r>
            <a:endParaRPr lang="en-US" sz="3600" dirty="0" smtClean="0"/>
          </a:p>
          <a:p>
            <a:r>
              <a:rPr lang="en-US" sz="3600" dirty="0" err="1" smtClean="0"/>
              <a:t>Viel</a:t>
            </a:r>
            <a:r>
              <a:rPr lang="en-US" sz="3600" dirty="0" smtClean="0"/>
              <a:t> </a:t>
            </a:r>
            <a:r>
              <a:rPr lang="en-US" sz="3600" dirty="0" err="1" smtClean="0"/>
              <a:t>unnötiger</a:t>
            </a:r>
            <a:r>
              <a:rPr lang="en-US" sz="3600" dirty="0" smtClean="0"/>
              <a:t> </a:t>
            </a:r>
            <a:r>
              <a:rPr lang="en-US" sz="3600" dirty="0" err="1" smtClean="0"/>
              <a:t>Aufwand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Klassifizierung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Quantitative </a:t>
            </a:r>
            <a:r>
              <a:rPr lang="en-US" dirty="0" err="1" smtClean="0"/>
              <a:t>Aussagen</a:t>
            </a:r>
            <a:r>
              <a:rPr lang="en-US" dirty="0" smtClean="0"/>
              <a:t>: </a:t>
            </a:r>
            <a:r>
              <a:rPr lang="en-US" dirty="0" err="1" smtClean="0"/>
              <a:t>Klassifizierung</a:t>
            </a:r>
            <a:endParaRPr lang="en-US" dirty="0" smtClean="0"/>
          </a:p>
          <a:p>
            <a:r>
              <a:rPr lang="en-US" dirty="0" err="1" smtClean="0"/>
              <a:t>Diskussionen</a:t>
            </a:r>
            <a:r>
              <a:rPr lang="en-US" dirty="0" smtClean="0"/>
              <a:t> </a:t>
            </a:r>
            <a:r>
              <a:rPr lang="en-US" dirty="0" smtClean="0"/>
              <a:t>von </a:t>
            </a:r>
            <a:r>
              <a:rPr lang="en-US" dirty="0" err="1" smtClean="0"/>
              <a:t>drei</a:t>
            </a:r>
            <a:r>
              <a:rPr lang="en-US" dirty="0" smtClean="0"/>
              <a:t> </a:t>
            </a:r>
            <a:r>
              <a:rPr lang="en-US" dirty="0" err="1" smtClean="0"/>
              <a:t>Kursen</a:t>
            </a:r>
            <a:endParaRPr lang="en-US" dirty="0" smtClean="0"/>
          </a:p>
          <a:p>
            <a:r>
              <a:rPr lang="en-US" dirty="0" err="1" smtClean="0"/>
              <a:t>Zirka</a:t>
            </a:r>
            <a:r>
              <a:rPr lang="en-US" dirty="0" smtClean="0"/>
              <a:t> 3400 </a:t>
            </a:r>
            <a:r>
              <a:rPr lang="en-US" dirty="0" err="1" smtClean="0"/>
              <a:t>Diskussionsbeträge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Klassifizierung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381500"/>
          </a:xfrm>
        </p:spPr>
        <p:txBody>
          <a:bodyPr/>
          <a:lstStyle/>
          <a:p>
            <a:r>
              <a:rPr lang="en-US" sz="1200" dirty="0" smtClean="0"/>
              <a:t>Emotional: “So </a:t>
            </a:r>
            <a:r>
              <a:rPr lang="en-US" sz="1200" dirty="0" err="1" smtClean="0"/>
              <a:t>ein</a:t>
            </a:r>
            <a:r>
              <a:rPr lang="en-US" sz="1200" dirty="0" smtClean="0"/>
              <a:t> Mist, </a:t>
            </a:r>
            <a:r>
              <a:rPr lang="en-US" sz="1200" dirty="0" err="1" smtClean="0"/>
              <a:t>i</a:t>
            </a:r>
            <a:r>
              <a:rPr lang="en-US" sz="1200" dirty="0" err="1" smtClean="0"/>
              <a:t>ch</a:t>
            </a:r>
            <a:r>
              <a:rPr lang="en-US" sz="1200" dirty="0" smtClean="0"/>
              <a:t> </a:t>
            </a:r>
            <a:r>
              <a:rPr lang="en-US" sz="1200" dirty="0" err="1" smtClean="0"/>
              <a:t>gebe</a:t>
            </a:r>
            <a:r>
              <a:rPr lang="en-US" sz="1200" dirty="0" smtClean="0"/>
              <a:t> auf</a:t>
            </a:r>
            <a:r>
              <a:rPr lang="en-US" sz="1200" dirty="0" smtClean="0"/>
              <a:t>!”</a:t>
            </a:r>
          </a:p>
          <a:p>
            <a:r>
              <a:rPr lang="en-US" sz="1200" dirty="0" smtClean="0"/>
              <a:t>Surface: “</a:t>
            </a:r>
            <a:r>
              <a:rPr lang="en-US" sz="1200" dirty="0" err="1" smtClean="0"/>
              <a:t>Ist</a:t>
            </a:r>
            <a:r>
              <a:rPr lang="en-US" sz="1200" dirty="0" smtClean="0"/>
              <a:t> Theta </a:t>
            </a:r>
            <a:r>
              <a:rPr lang="en-US" sz="1200" dirty="0" err="1" smtClean="0"/>
              <a:t>hier</a:t>
            </a:r>
            <a:r>
              <a:rPr lang="en-US" sz="1200" dirty="0" smtClean="0"/>
              <a:t> </a:t>
            </a:r>
            <a:r>
              <a:rPr lang="en-US" sz="1200" dirty="0" err="1" smtClean="0"/>
              <a:t>der</a:t>
            </a:r>
            <a:r>
              <a:rPr lang="en-US" sz="1200" dirty="0" smtClean="0"/>
              <a:t> </a:t>
            </a:r>
            <a:r>
              <a:rPr lang="en-US" sz="1200" dirty="0" err="1" smtClean="0"/>
              <a:t>Winkel</a:t>
            </a:r>
            <a:r>
              <a:rPr lang="en-US" sz="1200" dirty="0" smtClean="0"/>
              <a:t> </a:t>
            </a:r>
            <a:r>
              <a:rPr lang="en-US" sz="1200" dirty="0" err="1" smtClean="0"/>
              <a:t>mit</a:t>
            </a:r>
            <a:r>
              <a:rPr lang="en-US" sz="1200" dirty="0" smtClean="0"/>
              <a:t> </a:t>
            </a:r>
            <a:r>
              <a:rPr lang="en-US" sz="1200" dirty="0" err="1" smtClean="0"/>
              <a:t>der</a:t>
            </a:r>
            <a:r>
              <a:rPr lang="en-US" sz="1200" dirty="0" smtClean="0"/>
              <a:t> </a:t>
            </a:r>
            <a:r>
              <a:rPr lang="en-US" sz="1200" dirty="0" err="1" smtClean="0"/>
              <a:t>Horizontalen</a:t>
            </a:r>
            <a:r>
              <a:rPr lang="en-US" sz="1200" dirty="0" smtClean="0"/>
              <a:t>?”</a:t>
            </a:r>
          </a:p>
          <a:p>
            <a:r>
              <a:rPr lang="en-US" sz="1200" dirty="0" smtClean="0"/>
              <a:t>Procedural: “</a:t>
            </a:r>
            <a:r>
              <a:rPr lang="en-US" sz="1200" dirty="0" err="1" smtClean="0"/>
              <a:t>Nimm</a:t>
            </a:r>
            <a:r>
              <a:rPr lang="en-US" sz="1200" dirty="0" smtClean="0"/>
              <a:t> den </a:t>
            </a:r>
            <a:r>
              <a:rPr lang="en-US" sz="1200" dirty="0" err="1" smtClean="0"/>
              <a:t>Abstand</a:t>
            </a:r>
            <a:r>
              <a:rPr lang="en-US" sz="1200" dirty="0" smtClean="0"/>
              <a:t> </a:t>
            </a:r>
            <a:r>
              <a:rPr lang="en-US" sz="1200" dirty="0" err="1" smtClean="0"/>
              <a:t>zum</a:t>
            </a:r>
            <a:r>
              <a:rPr lang="en-US" sz="1200" dirty="0" smtClean="0"/>
              <a:t> </a:t>
            </a:r>
            <a:r>
              <a:rPr lang="en-US" sz="1200" dirty="0" err="1" smtClean="0"/>
              <a:t>Quadrat</a:t>
            </a:r>
            <a:r>
              <a:rPr lang="en-US" sz="1200" dirty="0" smtClean="0"/>
              <a:t>, </a:t>
            </a:r>
            <a:r>
              <a:rPr lang="en-US" sz="1200" dirty="0" err="1" smtClean="0"/>
              <a:t>multipliziere</a:t>
            </a:r>
            <a:r>
              <a:rPr lang="en-US" sz="1200" dirty="0" smtClean="0"/>
              <a:t> </a:t>
            </a:r>
            <a:r>
              <a:rPr lang="en-US" sz="1200" dirty="0" err="1" smtClean="0"/>
              <a:t>ihn</a:t>
            </a:r>
            <a:r>
              <a:rPr lang="en-US" sz="1200" dirty="0" smtClean="0"/>
              <a:t> </a:t>
            </a:r>
            <a:r>
              <a:rPr lang="en-US" sz="1200" dirty="0" err="1" smtClean="0"/>
              <a:t>mit</a:t>
            </a:r>
            <a:r>
              <a:rPr lang="en-US" sz="1200" dirty="0" smtClean="0"/>
              <a:t> </a:t>
            </a:r>
            <a:r>
              <a:rPr lang="en-US" sz="1200" dirty="0" err="1" smtClean="0"/>
              <a:t>der</a:t>
            </a:r>
            <a:r>
              <a:rPr lang="en-US" sz="1200" dirty="0" smtClean="0"/>
              <a:t> </a:t>
            </a:r>
            <a:r>
              <a:rPr lang="en-US" sz="1200" dirty="0" err="1" smtClean="0"/>
              <a:t>doppelten</a:t>
            </a:r>
            <a:r>
              <a:rPr lang="en-US" sz="1200" dirty="0" smtClean="0"/>
              <a:t> </a:t>
            </a:r>
            <a:r>
              <a:rPr lang="en-US" sz="1200" dirty="0" err="1" smtClean="0"/>
              <a:t>Beschleunigung</a:t>
            </a:r>
            <a:r>
              <a:rPr lang="en-US" sz="1200" dirty="0" smtClean="0"/>
              <a:t>, …”</a:t>
            </a:r>
          </a:p>
          <a:p>
            <a:r>
              <a:rPr lang="en-US" sz="1200" dirty="0" smtClean="0"/>
              <a:t>Conceptual: “Je </a:t>
            </a:r>
            <a:r>
              <a:rPr lang="en-US" sz="1200" dirty="0" err="1" smtClean="0"/>
              <a:t>schwerer</a:t>
            </a:r>
            <a:r>
              <a:rPr lang="en-US" sz="1200" dirty="0" smtClean="0"/>
              <a:t> </a:t>
            </a:r>
            <a:r>
              <a:rPr lang="en-US" sz="1200" dirty="0" err="1" smtClean="0"/>
              <a:t>der</a:t>
            </a:r>
            <a:r>
              <a:rPr lang="en-US" sz="1200" dirty="0" smtClean="0"/>
              <a:t> Ball, </a:t>
            </a:r>
            <a:r>
              <a:rPr lang="en-US" sz="1200" dirty="0" err="1" smtClean="0"/>
              <a:t>desto</a:t>
            </a:r>
            <a:r>
              <a:rPr lang="en-US" sz="1200" dirty="0" smtClean="0"/>
              <a:t> </a:t>
            </a:r>
            <a:r>
              <a:rPr lang="en-US" sz="1200" dirty="0" err="1" smtClean="0"/>
              <a:t>mehr</a:t>
            </a:r>
            <a:r>
              <a:rPr lang="en-US" sz="1200" dirty="0" smtClean="0"/>
              <a:t> </a:t>
            </a:r>
            <a:r>
              <a:rPr lang="en-US" sz="1200" dirty="0" err="1" smtClean="0"/>
              <a:t>sollte</a:t>
            </a:r>
            <a:r>
              <a:rPr lang="en-US" sz="1200" dirty="0" smtClean="0"/>
              <a:t> </a:t>
            </a:r>
            <a:r>
              <a:rPr lang="en-US" sz="1200" dirty="0" err="1" smtClean="0"/>
              <a:t>unter</a:t>
            </a:r>
            <a:r>
              <a:rPr lang="en-US" sz="1200" dirty="0" smtClean="0"/>
              <a:t> </a:t>
            </a:r>
            <a:r>
              <a:rPr lang="en-US" sz="1200" dirty="0" err="1" smtClean="0"/>
              <a:t>der</a:t>
            </a:r>
            <a:r>
              <a:rPr lang="en-US" sz="1200" dirty="0" smtClean="0"/>
              <a:t> </a:t>
            </a:r>
            <a:r>
              <a:rPr lang="en-US" sz="1200" dirty="0" err="1" smtClean="0"/>
              <a:t>Oberfläche</a:t>
            </a:r>
            <a:r>
              <a:rPr lang="en-US" sz="1200" dirty="0" smtClean="0"/>
              <a:t> </a:t>
            </a:r>
            <a:r>
              <a:rPr lang="en-US" sz="1200" dirty="0" err="1" smtClean="0"/>
              <a:t>sein</a:t>
            </a:r>
            <a:r>
              <a:rPr lang="en-US" sz="1200" dirty="0" smtClean="0"/>
              <a:t>.</a:t>
            </a:r>
            <a:r>
              <a:rPr lang="en-US" sz="1200" dirty="0" smtClean="0"/>
              <a:t>”</a:t>
            </a:r>
          </a:p>
          <a:p>
            <a:r>
              <a:rPr lang="en-US" sz="1200" dirty="0" smtClean="0"/>
              <a:t>Unrelated: “</a:t>
            </a:r>
            <a:r>
              <a:rPr lang="en-US" sz="1200" dirty="0" err="1" smtClean="0"/>
              <a:t>Obendrein</a:t>
            </a:r>
            <a:r>
              <a:rPr lang="en-US" sz="1200" dirty="0" smtClean="0"/>
              <a:t> muss </a:t>
            </a:r>
            <a:r>
              <a:rPr lang="en-US" sz="1200" dirty="0" err="1" smtClean="0"/>
              <a:t>es</a:t>
            </a:r>
            <a:r>
              <a:rPr lang="en-US" sz="1200" dirty="0" smtClean="0"/>
              <a:t> </a:t>
            </a:r>
            <a:r>
              <a:rPr lang="en-US" sz="1200" dirty="0" err="1" smtClean="0"/>
              <a:t>heute</a:t>
            </a:r>
            <a:r>
              <a:rPr lang="en-US" sz="1200" dirty="0" smtClean="0"/>
              <a:t> </a:t>
            </a:r>
            <a:r>
              <a:rPr lang="en-US" sz="1200" dirty="0" err="1" smtClean="0"/>
              <a:t>auch</a:t>
            </a:r>
            <a:r>
              <a:rPr lang="en-US" sz="1200" dirty="0" smtClean="0"/>
              <a:t> </a:t>
            </a:r>
            <a:r>
              <a:rPr lang="en-US" sz="1200" dirty="0" err="1" smtClean="0"/>
              <a:t>noch</a:t>
            </a:r>
            <a:r>
              <a:rPr lang="en-US" sz="1200" dirty="0" smtClean="0"/>
              <a:t> den </a:t>
            </a:r>
            <a:r>
              <a:rPr lang="en-US" sz="1200" dirty="0" err="1" smtClean="0"/>
              <a:t>ganzen</a:t>
            </a:r>
            <a:r>
              <a:rPr lang="en-US" sz="1200" dirty="0" smtClean="0"/>
              <a:t> Tag </a:t>
            </a:r>
            <a:r>
              <a:rPr lang="en-US" sz="1200" dirty="0" err="1" smtClean="0"/>
              <a:t>regnen</a:t>
            </a:r>
            <a:r>
              <a:rPr lang="en-US" sz="1200" dirty="0" smtClean="0"/>
              <a:t>!”</a:t>
            </a:r>
            <a:endParaRPr lang="en-US" sz="1200" dirty="0" smtClean="0"/>
          </a:p>
          <a:p>
            <a:r>
              <a:rPr lang="en-US" sz="1200" dirty="0" smtClean="0"/>
              <a:t>Solution: “Du </a:t>
            </a:r>
            <a:r>
              <a:rPr lang="en-US" sz="1200" dirty="0" err="1" smtClean="0"/>
              <a:t>darfst</a:t>
            </a:r>
            <a:r>
              <a:rPr lang="en-US" sz="1200" dirty="0" smtClean="0"/>
              <a:t> </a:t>
            </a:r>
            <a:r>
              <a:rPr lang="en-US" sz="1200" dirty="0" err="1" smtClean="0"/>
              <a:t>hier</a:t>
            </a:r>
            <a:r>
              <a:rPr lang="en-US" sz="1200" dirty="0" smtClean="0"/>
              <a:t> </a:t>
            </a:r>
            <a:r>
              <a:rPr lang="en-US" sz="1200" dirty="0" err="1" smtClean="0"/>
              <a:t>nicht</a:t>
            </a:r>
            <a:r>
              <a:rPr lang="en-US" sz="1200" dirty="0" smtClean="0"/>
              <a:t> </a:t>
            </a:r>
            <a:r>
              <a:rPr lang="en-US" sz="1200" dirty="0" err="1" smtClean="0"/>
              <a:t>runden</a:t>
            </a:r>
            <a:r>
              <a:rPr lang="en-US" sz="1200" dirty="0" smtClean="0"/>
              <a:t>, </a:t>
            </a:r>
            <a:r>
              <a:rPr lang="en-US" sz="1200" dirty="0" err="1" smtClean="0"/>
              <a:t>sonst</a:t>
            </a:r>
            <a:r>
              <a:rPr lang="en-US" sz="1200" dirty="0" smtClean="0"/>
              <a:t> </a:t>
            </a:r>
            <a:r>
              <a:rPr lang="en-US" sz="1200" dirty="0" err="1" smtClean="0"/>
              <a:t>klappt’s</a:t>
            </a:r>
            <a:r>
              <a:rPr lang="en-US" sz="1200" dirty="0" smtClean="0"/>
              <a:t> </a:t>
            </a:r>
            <a:r>
              <a:rPr lang="en-US" sz="1200" dirty="0" err="1" smtClean="0"/>
              <a:t>nicht</a:t>
            </a:r>
            <a:r>
              <a:rPr lang="en-US" sz="1200" dirty="0" smtClean="0"/>
              <a:t>.”</a:t>
            </a:r>
          </a:p>
          <a:p>
            <a:r>
              <a:rPr lang="en-US" sz="1200" dirty="0" smtClean="0"/>
              <a:t>Math: “</a:t>
            </a:r>
            <a:r>
              <a:rPr lang="en-US" sz="1200" dirty="0" err="1" smtClean="0"/>
              <a:t>Der</a:t>
            </a:r>
            <a:r>
              <a:rPr lang="en-US" sz="1200" dirty="0" smtClean="0"/>
              <a:t> Sinus von 90 Grad </a:t>
            </a:r>
            <a:r>
              <a:rPr lang="en-US" sz="1200" dirty="0" err="1" smtClean="0"/>
              <a:t>ist</a:t>
            </a:r>
            <a:r>
              <a:rPr lang="en-US" sz="1200" dirty="0" smtClean="0"/>
              <a:t> </a:t>
            </a:r>
            <a:r>
              <a:rPr lang="en-US" sz="1200" dirty="0" err="1" smtClean="0"/>
              <a:t>Eins</a:t>
            </a:r>
            <a:r>
              <a:rPr lang="en-US" sz="1200" dirty="0" smtClean="0"/>
              <a:t>.</a:t>
            </a:r>
            <a:r>
              <a:rPr lang="en-US" sz="1200" dirty="0" smtClean="0"/>
              <a:t>”</a:t>
            </a:r>
          </a:p>
          <a:p>
            <a:r>
              <a:rPr lang="en-US" sz="1200" dirty="0" smtClean="0"/>
              <a:t>Physics: “Was </a:t>
            </a:r>
            <a:r>
              <a:rPr lang="en-US" sz="1200" dirty="0" err="1" smtClean="0"/>
              <a:t>ist</a:t>
            </a:r>
            <a:r>
              <a:rPr lang="en-US" sz="1200" dirty="0" smtClean="0"/>
              <a:t> die Definition von ‘</a:t>
            </a:r>
            <a:r>
              <a:rPr lang="en-US" sz="1200" dirty="0" err="1" smtClean="0"/>
              <a:t>Leistung</a:t>
            </a:r>
            <a:r>
              <a:rPr lang="en-US" sz="1200" dirty="0" smtClean="0"/>
              <a:t>’?”</a:t>
            </a:r>
            <a:endParaRPr lang="en-US" sz="1200" dirty="0"/>
          </a:p>
        </p:txBody>
      </p:sp>
      <p:pic>
        <p:nvPicPr>
          <p:cNvPr id="4" name="Picture 3" descr="classific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581401"/>
            <a:ext cx="8862721" cy="3047999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5" name="Rectangle 4"/>
          <p:cNvSpPr/>
          <p:nvPr/>
        </p:nvSpPr>
        <p:spPr bwMode="auto">
          <a:xfrm>
            <a:off x="3098800" y="4940300"/>
            <a:ext cx="3048000" cy="381000"/>
          </a:xfrm>
          <a:prstGeom prst="rect">
            <a:avLst/>
          </a:prstGeom>
          <a:solidFill>
            <a:srgbClr val="FFFF66">
              <a:alpha val="19000"/>
            </a:srgbClr>
          </a:solidFill>
          <a:ln w="9525" cap="flat" cmpd="sng" algn="ctr">
            <a:solidFill>
              <a:srgbClr val="FFFF66">
                <a:alpha val="7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/>
              <a:t>Einflu</a:t>
            </a:r>
            <a:r>
              <a:rPr lang="de-DE" altLang="ja-JP" sz="3600">
                <a:ea typeface="ＭＳ Ｐゴシック" pitchFamily="-111" charset="-128"/>
                <a:cs typeface="ＭＳ Ｐゴシック" pitchFamily="-111" charset="-128"/>
              </a:rPr>
              <a:t>ss der Aufgabenschwierigkeit</a:t>
            </a: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0450" cy="4795838"/>
          </a:xfrm>
        </p:spPr>
        <p:txBody>
          <a:bodyPr/>
          <a:lstStyle/>
          <a:p>
            <a:r>
              <a:rPr lang="de-DE" dirty="0"/>
              <a:t>Schwieriger als 0,6</a:t>
            </a:r>
            <a:r>
              <a:rPr lang="en-US" dirty="0"/>
              <a:t>: “more pain, no gain”</a:t>
            </a:r>
          </a:p>
        </p:txBody>
      </p:sp>
      <p:pic>
        <p:nvPicPr>
          <p:cNvPr id="64516" name="Picture 4" descr="difficul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2753" y="2133600"/>
            <a:ext cx="6371047" cy="457200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Diskutieren bessere Studiernde besser?</a:t>
            </a:r>
            <a:endParaRPr lang="en-US"/>
          </a:p>
        </p:txBody>
      </p:sp>
      <p:pic>
        <p:nvPicPr>
          <p:cNvPr id="66563" name="Picture 3" descr="gradecorr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676400"/>
            <a:ext cx="7585075" cy="4926013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Korrelationen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5450"/>
            <a:ext cx="8305800" cy="590550"/>
          </a:xfrm>
        </p:spPr>
        <p:txBody>
          <a:bodyPr/>
          <a:lstStyle/>
          <a:p>
            <a:pPr marL="487363" indent="-487363" defTabSz="1300163">
              <a:lnSpc>
                <a:spcPct val="90000"/>
              </a:lnSpc>
            </a:pPr>
            <a:r>
              <a:rPr lang="de-DE" sz="4000" dirty="0"/>
              <a:t>Force </a:t>
            </a:r>
            <a:r>
              <a:rPr lang="de-DE" sz="4000" dirty="0" err="1"/>
              <a:t>Concept</a:t>
            </a:r>
            <a:r>
              <a:rPr lang="de-DE" sz="4000" dirty="0"/>
              <a:t> </a:t>
            </a:r>
            <a:r>
              <a:rPr lang="de-DE" sz="4000" dirty="0" err="1"/>
              <a:t>Inventory</a:t>
            </a:r>
            <a:r>
              <a:rPr lang="de-DE" sz="4000" dirty="0"/>
              <a:t> (</a:t>
            </a:r>
            <a:r>
              <a:rPr lang="de-DE" sz="4000" dirty="0" smtClean="0"/>
              <a:t>FCI</a:t>
            </a:r>
            <a:r>
              <a:rPr lang="de-DE" sz="4000" dirty="0" smtClean="0"/>
              <a:t>)</a:t>
            </a:r>
            <a:endParaRPr lang="de-DE" sz="4000" dirty="0"/>
          </a:p>
        </p:txBody>
      </p:sp>
      <p:pic>
        <p:nvPicPr>
          <p:cNvPr id="68612" name="Picture 4" descr="fcipostphysic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35249"/>
            <a:ext cx="4768850" cy="3683855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68613" name="Picture 5" descr="fcipostsolutio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2646363"/>
            <a:ext cx="4749800" cy="3671301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Regression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8" y="1828800"/>
            <a:ext cx="8840787" cy="4267200"/>
          </a:xfrm>
        </p:spPr>
        <p:txBody>
          <a:bodyPr/>
          <a:lstStyle/>
          <a:p>
            <a:r>
              <a:rPr lang="de-DE" sz="2400" dirty="0"/>
              <a:t>PostFCI</a:t>
            </a:r>
            <a:r>
              <a:rPr lang="de-DE" altLang="ja-JP" sz="2400" dirty="0"/>
              <a:t>=5,486</a:t>
            </a:r>
            <a:r>
              <a:rPr lang="de-DE" altLang="ja-JP" sz="2400" dirty="0">
                <a:solidFill>
                  <a:srgbClr val="008000"/>
                </a:solidFill>
              </a:rPr>
              <a:t>+0,922</a:t>
            </a:r>
            <a:r>
              <a:rPr lang="de-DE" altLang="ja-JP" sz="2400" dirty="0"/>
              <a:t>•PreFCI</a:t>
            </a:r>
            <a:r>
              <a:rPr lang="de-DE" altLang="ja-JP" sz="2400" dirty="0">
                <a:solidFill>
                  <a:srgbClr val="008000"/>
                </a:solidFill>
              </a:rPr>
              <a:t>+0,24 </a:t>
            </a:r>
            <a:r>
              <a:rPr lang="de-DE" altLang="ja-JP" sz="2400" dirty="0"/>
              <a:t>•</a:t>
            </a:r>
            <a:r>
              <a:rPr lang="de-DE" altLang="ja-JP" sz="2400" dirty="0" err="1"/>
              <a:t>ProzentPhysics</a:t>
            </a:r>
            <a:endParaRPr lang="de-DE" altLang="ja-JP" sz="2400" dirty="0"/>
          </a:p>
          <a:p>
            <a:r>
              <a:rPr lang="de-DE" sz="2400" dirty="0"/>
              <a:t>PostFCI</a:t>
            </a:r>
            <a:r>
              <a:rPr lang="de-DE" altLang="ja-JP" sz="2400" dirty="0"/>
              <a:t>=7,606</a:t>
            </a:r>
            <a:r>
              <a:rPr lang="de-DE" altLang="ja-JP" sz="2400" dirty="0">
                <a:solidFill>
                  <a:srgbClr val="008000"/>
                </a:solidFill>
              </a:rPr>
              <a:t>+0,857</a:t>
            </a:r>
            <a:r>
              <a:rPr lang="de-DE" altLang="ja-JP" sz="2400" dirty="0"/>
              <a:t>•PreFCI</a:t>
            </a:r>
            <a:r>
              <a:rPr lang="de-DE" altLang="ja-JP" sz="2400" dirty="0">
                <a:solidFill>
                  <a:srgbClr val="FF0000"/>
                </a:solidFill>
              </a:rPr>
              <a:t>-0.042 </a:t>
            </a:r>
            <a:r>
              <a:rPr lang="de-DE" altLang="ja-JP" sz="2400" dirty="0"/>
              <a:t>•</a:t>
            </a:r>
            <a:r>
              <a:rPr lang="de-DE" altLang="ja-JP" sz="2400" dirty="0" err="1"/>
              <a:t>ProzentSolution</a:t>
            </a:r>
            <a:endParaRPr lang="de-DE" altLang="ja-JP" sz="2400" dirty="0"/>
          </a:p>
          <a:p>
            <a:r>
              <a:rPr lang="de-DE" altLang="ja-JP" sz="2400" dirty="0"/>
              <a:t>Wie zu verstehen?</a:t>
            </a:r>
          </a:p>
          <a:p>
            <a:r>
              <a:rPr lang="de-DE" altLang="ja-JP" sz="2400" dirty="0"/>
              <a:t>Wenn jemand 100% </a:t>
            </a:r>
            <a:r>
              <a:rPr lang="de-DE" altLang="ja-JP" sz="2400" dirty="0" err="1"/>
              <a:t>solution-oriented</a:t>
            </a:r>
            <a:r>
              <a:rPr lang="de-DE" altLang="ja-JP" sz="2400" dirty="0"/>
              <a:t> Diskussionen macht, hat er - nachdem </a:t>
            </a:r>
            <a:r>
              <a:rPr lang="de-DE" altLang="ja-JP" sz="2400" dirty="0" err="1"/>
              <a:t>Pre-Punkte</a:t>
            </a:r>
            <a:r>
              <a:rPr lang="de-DE" altLang="ja-JP" sz="2400" dirty="0"/>
              <a:t> schon eingerechnet sind - im Durchschnitt 4.2 Punkte weniger Post-Punkte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Lernerfolgskontrolle</a:t>
            </a:r>
          </a:p>
        </p:txBody>
      </p:sp>
      <p:pic>
        <p:nvPicPr>
          <p:cNvPr id="47108" name="Picture 4" descr="Fi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828800"/>
            <a:ext cx="6113732" cy="472440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81001" y="1787524"/>
            <a:ext cx="2514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Die </a:t>
            </a:r>
            <a:r>
              <a:rPr lang="en-US" sz="2800" dirty="0" err="1"/>
              <a:t>gleiche</a:t>
            </a:r>
            <a:r>
              <a:rPr lang="en-US" sz="2800" dirty="0"/>
              <a:t> </a:t>
            </a:r>
            <a:r>
              <a:rPr lang="en-US" sz="2800" dirty="0" err="1"/>
              <a:t>Veranstaltung</a:t>
            </a:r>
            <a:r>
              <a:rPr lang="en-US" sz="2800" dirty="0" smtClean="0"/>
              <a:t>, in </a:t>
            </a:r>
            <a:r>
              <a:rPr lang="en-US" sz="2800" dirty="0" err="1" smtClean="0"/>
              <a:t>Jahren</a:t>
            </a:r>
            <a:r>
              <a:rPr lang="en-US" sz="2800" dirty="0" smtClean="0"/>
              <a:t> </a:t>
            </a:r>
            <a:r>
              <a:rPr lang="en-US" sz="2800" dirty="0" err="1"/>
              <a:t>vor</a:t>
            </a:r>
            <a:r>
              <a:rPr lang="en-US" sz="2800" dirty="0"/>
              <a:t> und </a:t>
            </a:r>
            <a:r>
              <a:rPr lang="en-US" sz="2800" dirty="0" err="1"/>
              <a:t>nach</a:t>
            </a:r>
            <a:r>
              <a:rPr lang="en-US" sz="2800" dirty="0"/>
              <a:t> </a:t>
            </a:r>
            <a:r>
              <a:rPr lang="en-US" sz="2800" dirty="0" err="1"/>
              <a:t>Einführung</a:t>
            </a:r>
            <a:r>
              <a:rPr lang="en-US" sz="2800" dirty="0"/>
              <a:t> </a:t>
            </a:r>
            <a:r>
              <a:rPr lang="en-US" sz="2800" dirty="0" err="1"/>
              <a:t>zusätzlicher</a:t>
            </a:r>
            <a:r>
              <a:rPr lang="en-US" sz="2800" dirty="0"/>
              <a:t> </a:t>
            </a:r>
            <a:r>
              <a:rPr lang="en-US" sz="2800" dirty="0" err="1"/>
              <a:t>vorlesungs-begleitender</a:t>
            </a:r>
            <a:r>
              <a:rPr lang="en-US" sz="2800" dirty="0"/>
              <a:t> online </a:t>
            </a:r>
            <a:r>
              <a:rPr lang="en-US" sz="2800" dirty="0" err="1"/>
              <a:t>Hausübungen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Lernerfolgskontrolle</a:t>
            </a:r>
          </a:p>
        </p:txBody>
      </p:sp>
      <p:pic>
        <p:nvPicPr>
          <p:cNvPr id="47108" name="Picture 4" descr="Fi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828800"/>
            <a:ext cx="6113732" cy="472440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57199" y="1787524"/>
            <a:ext cx="259080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/>
              <a:t>Hilft</a:t>
            </a:r>
            <a:r>
              <a:rPr lang="en-US" sz="2800" dirty="0" smtClean="0"/>
              <a:t> </a:t>
            </a:r>
            <a:r>
              <a:rPr lang="en-US" sz="2800" dirty="0" err="1" smtClean="0"/>
              <a:t>hauptsächlich</a:t>
            </a:r>
            <a:r>
              <a:rPr lang="en-US" sz="2800" dirty="0" smtClean="0"/>
              <a:t> </a:t>
            </a:r>
            <a:r>
              <a:rPr lang="en-US" sz="2800" dirty="0" err="1" smtClean="0"/>
              <a:t>Studierenden</a:t>
            </a:r>
            <a:r>
              <a:rPr lang="en-US" sz="2800" dirty="0" smtClean="0"/>
              <a:t>, die </a:t>
            </a:r>
            <a:r>
              <a:rPr lang="en-US" sz="2800" dirty="0" err="1" smtClean="0"/>
              <a:t>vom</a:t>
            </a:r>
            <a:r>
              <a:rPr lang="en-US" sz="2800" dirty="0" smtClean="0"/>
              <a:t> </a:t>
            </a:r>
            <a:r>
              <a:rPr lang="en-US" sz="2800" dirty="0" err="1" smtClean="0"/>
              <a:t>Durchfallen</a:t>
            </a:r>
            <a:r>
              <a:rPr lang="en-US" sz="2800" dirty="0" smtClean="0"/>
              <a:t> </a:t>
            </a:r>
            <a:r>
              <a:rPr lang="en-US" sz="2800" dirty="0" err="1" smtClean="0"/>
              <a:t>bedroht</a:t>
            </a:r>
            <a:r>
              <a:rPr lang="en-US" sz="2800" dirty="0" smtClean="0"/>
              <a:t> </a:t>
            </a:r>
            <a:r>
              <a:rPr lang="en-US" sz="2800" dirty="0" err="1" smtClean="0"/>
              <a:t>sind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886200" y="2133600"/>
            <a:ext cx="1752600" cy="3810000"/>
          </a:xfrm>
          <a:prstGeom prst="rect">
            <a:avLst/>
          </a:prstGeom>
          <a:solidFill>
            <a:srgbClr val="FF0000">
              <a:alpha val="2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Fail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68300"/>
            <a:ext cx="8229600" cy="1155700"/>
          </a:xfrm>
        </p:spPr>
        <p:txBody>
          <a:bodyPr/>
          <a:lstStyle/>
          <a:p>
            <a:r>
              <a:rPr lang="de-DE" dirty="0" smtClean="0"/>
              <a:t>Online Übungsaufgaben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534400" cy="4876800"/>
          </a:xfrm>
        </p:spPr>
        <p:txBody>
          <a:bodyPr/>
          <a:lstStyle/>
          <a:p>
            <a:r>
              <a:rPr lang="de-DE" dirty="0" smtClean="0"/>
              <a:t>Verwendetes System: LON-CAPA</a:t>
            </a:r>
          </a:p>
          <a:p>
            <a:r>
              <a:rPr lang="de-DE" dirty="0" err="1" smtClean="0"/>
              <a:t>Open-Source</a:t>
            </a:r>
            <a:r>
              <a:rPr lang="de-DE" dirty="0" smtClean="0"/>
              <a:t> Freeware</a:t>
            </a:r>
          </a:p>
          <a:p>
            <a:r>
              <a:rPr lang="de-DE" dirty="0" smtClean="0"/>
              <a:t>Aufgabensammlung, die allen Lehrenden zur Verfügung steht</a:t>
            </a:r>
          </a:p>
          <a:p>
            <a:r>
              <a:rPr lang="de-DE" dirty="0" smtClean="0"/>
              <a:t>Natürlich </a:t>
            </a:r>
            <a:r>
              <a:rPr lang="de-DE" dirty="0"/>
              <a:t>das Übliche:</a:t>
            </a:r>
          </a:p>
          <a:p>
            <a:pPr lvl="1"/>
            <a:r>
              <a:rPr lang="de-DE" dirty="0" err="1"/>
              <a:t>Mehrfachauswahlen</a:t>
            </a:r>
            <a:endParaRPr lang="de-DE" dirty="0"/>
          </a:p>
          <a:p>
            <a:pPr lvl="1"/>
            <a:r>
              <a:rPr lang="de-DE" dirty="0" err="1"/>
              <a:t>Klicke-auf-Bild</a:t>
            </a:r>
            <a:endParaRPr lang="de-DE" dirty="0"/>
          </a:p>
          <a:p>
            <a:pPr lvl="1"/>
            <a:r>
              <a:rPr lang="de-DE" dirty="0"/>
              <a:t>Zuordnungsaufgaben</a:t>
            </a:r>
          </a:p>
          <a:p>
            <a:pPr lvl="1"/>
            <a:r>
              <a:rPr lang="de-DE" dirty="0" smtClean="0"/>
              <a:t>Rangordnungsaufgaben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8300"/>
            <a:ext cx="7620000" cy="1143000"/>
          </a:xfrm>
          <a:ln/>
        </p:spPr>
        <p:txBody>
          <a:bodyPr lIns="96437" tIns="0" rIns="115725" bIns="0"/>
          <a:lstStyle/>
          <a:p>
            <a:pPr algn="l">
              <a:tabLst>
                <a:tab pos="1219200" algn="l"/>
              </a:tabLst>
            </a:pPr>
            <a:r>
              <a:rPr lang="en-US" dirty="0" err="1" smtClean="0"/>
              <a:t>Geschlechts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err="1" smtClean="0"/>
              <a:t>unterschiede</a:t>
            </a: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" y="1828800"/>
            <a:ext cx="8305800" cy="4267200"/>
          </a:xfrm>
          <a:ln/>
        </p:spPr>
        <p:txBody>
          <a:bodyPr lIns="32146" tIns="0" rIns="32146" bIns="0" anchor="ctr"/>
          <a:lstStyle/>
          <a:p>
            <a:pPr marL="766763" indent="-495300">
              <a:spcBef>
                <a:spcPts val="200"/>
              </a:spcBef>
              <a:buFont typeface="Times" pitchFamily="-111" charset="0"/>
              <a:buChar char="•"/>
              <a:tabLst>
                <a:tab pos="723900" algn="l"/>
                <a:tab pos="723900" algn="l"/>
              </a:tabLst>
            </a:pPr>
            <a:r>
              <a:rPr lang="en-US" dirty="0"/>
              <a:t>phy231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err="1" smtClean="0"/>
              <a:t>ohne</a:t>
            </a:r>
            <a:r>
              <a:rPr lang="en-US" dirty="0" smtClean="0"/>
              <a:t> </a:t>
            </a:r>
            <a:r>
              <a:rPr lang="en-US" dirty="0"/>
              <a:t>CAPA</a:t>
            </a:r>
          </a:p>
          <a:p>
            <a:pPr marL="766763" indent="-495300">
              <a:buFont typeface="Times" pitchFamily="-111" charset="0"/>
              <a:buChar char="•"/>
              <a:tabLst>
                <a:tab pos="723900" algn="l"/>
                <a:tab pos="723900" algn="l"/>
              </a:tabLst>
            </a:pPr>
            <a:r>
              <a:rPr lang="en-US" dirty="0"/>
              <a:t>phy232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/>
              <a:t>CAPA</a:t>
            </a:r>
          </a:p>
          <a:p>
            <a:pPr marL="766763" indent="-495300">
              <a:buFont typeface="Times" pitchFamily="-111" charset="0"/>
              <a:buChar char="•"/>
              <a:tabLst>
                <a:tab pos="723900" algn="l"/>
                <a:tab pos="723900" algn="l"/>
              </a:tabLst>
            </a:pPr>
            <a:r>
              <a:rPr lang="en-US" dirty="0" err="1" smtClean="0"/>
              <a:t>Geschlechts</a:t>
            </a:r>
            <a:r>
              <a:rPr lang="en-US" dirty="0" smtClean="0"/>
              <a:t>-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unterschied</a:t>
            </a:r>
            <a:endParaRPr lang="en-US" dirty="0" smtClean="0"/>
          </a:p>
          <a:p>
            <a:pPr marL="766763" indent="-495300">
              <a:buFont typeface="Times" pitchFamily="-111" charset="0"/>
              <a:buChar char="•"/>
              <a:tabLst>
                <a:tab pos="723900" algn="l"/>
                <a:tab pos="723900" algn="l"/>
              </a:tabLst>
            </a:pPr>
            <a:r>
              <a:rPr lang="en-US" dirty="0" err="1" smtClean="0"/>
              <a:t>Aber</a:t>
            </a:r>
            <a:r>
              <a:rPr lang="en-US" dirty="0" smtClean="0"/>
              <a:t> </a:t>
            </a:r>
            <a:r>
              <a:rPr lang="en-US" dirty="0" err="1" smtClean="0"/>
              <a:t>wie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0422" name="Picture 6" descr="fema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064991"/>
            <a:ext cx="4809066" cy="3716809"/>
          </a:xfrm>
          <a:prstGeom prst="rect">
            <a:avLst/>
          </a:prstGeom>
          <a:noFill/>
        </p:spPr>
      </p:pic>
      <p:pic>
        <p:nvPicPr>
          <p:cNvPr id="60421" name="Picture 5" descr="ma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52400"/>
            <a:ext cx="4793146" cy="37025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Geschlechterunterschiede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Geschlechterunterschiede</a:t>
            </a:r>
            <a:r>
              <a:rPr lang="en-US" dirty="0" smtClean="0"/>
              <a:t> in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Nutzung</a:t>
            </a:r>
            <a:r>
              <a:rPr lang="en-US" dirty="0" smtClean="0"/>
              <a:t> des </a:t>
            </a:r>
            <a:r>
              <a:rPr lang="en-US" dirty="0" err="1" smtClean="0"/>
              <a:t>Systemes</a:t>
            </a:r>
            <a:endParaRPr lang="en-US" dirty="0" smtClean="0"/>
          </a:p>
          <a:p>
            <a:r>
              <a:rPr lang="en-US" dirty="0" err="1" smtClean="0"/>
              <a:t>Könnten</a:t>
            </a:r>
            <a:r>
              <a:rPr lang="en-US" dirty="0" smtClean="0"/>
              <a:t>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Teil</a:t>
            </a:r>
            <a:r>
              <a:rPr lang="en-US" dirty="0" smtClean="0"/>
              <a:t> den </a:t>
            </a:r>
            <a:r>
              <a:rPr lang="en-US" dirty="0" err="1" smtClean="0"/>
              <a:t>Unterschied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Lernerfolg</a:t>
            </a:r>
            <a:r>
              <a:rPr lang="en-US" dirty="0" smtClean="0"/>
              <a:t> </a:t>
            </a:r>
            <a:r>
              <a:rPr lang="en-US" dirty="0" err="1" smtClean="0"/>
              <a:t>erklären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Allererster</a:t>
            </a:r>
            <a:r>
              <a:rPr lang="en-US" dirty="0" smtClean="0"/>
              <a:t> </a:t>
            </a:r>
            <a:r>
              <a:rPr lang="en-US" dirty="0" err="1" smtClean="0"/>
              <a:t>Ansatz</a:t>
            </a:r>
            <a:endParaRPr lang="en-US" dirty="0"/>
          </a:p>
        </p:txBody>
      </p:sp>
      <p:pic>
        <p:nvPicPr>
          <p:cNvPr id="5" name="Picture 4" descr="femalefirst.tif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2400" y="1752600"/>
            <a:ext cx="4988560" cy="4069218"/>
          </a:xfrm>
          <a:prstGeom prst="rect">
            <a:avLst/>
          </a:prstGeom>
        </p:spPr>
      </p:pic>
      <p:pic>
        <p:nvPicPr>
          <p:cNvPr id="6" name="Picture 5" descr="malefirst.tif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4800" y="2286000"/>
            <a:ext cx="4974026" cy="3991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Mehrere</a:t>
            </a:r>
            <a:r>
              <a:rPr lang="en-US" dirty="0" smtClean="0"/>
              <a:t> </a:t>
            </a:r>
            <a:r>
              <a:rPr lang="en-US" dirty="0" err="1" smtClean="0"/>
              <a:t>erlaubte</a:t>
            </a:r>
            <a:r>
              <a:rPr lang="en-US" dirty="0" smtClean="0"/>
              <a:t> </a:t>
            </a:r>
            <a:r>
              <a:rPr lang="en-US" dirty="0" err="1" smtClean="0"/>
              <a:t>Anläufe</a:t>
            </a:r>
            <a:endParaRPr lang="en-US" dirty="0"/>
          </a:p>
        </p:txBody>
      </p:sp>
      <p:pic>
        <p:nvPicPr>
          <p:cNvPr id="4" name="Picture 3" descr="tabl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741613"/>
            <a:ext cx="8882627" cy="350678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8601" y="17526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Open-ended: How do you make use of the multiple allowed attempts?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einem</a:t>
            </a:r>
            <a:r>
              <a:rPr lang="en-US" dirty="0" smtClean="0"/>
              <a:t> </a:t>
            </a:r>
            <a:r>
              <a:rPr lang="en-US" dirty="0" err="1" smtClean="0"/>
              <a:t>Fehlschlag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2971800"/>
            <a:ext cx="3429000" cy="42672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schnell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neuer</a:t>
            </a:r>
            <a:r>
              <a:rPr lang="en-US" dirty="0" smtClean="0"/>
              <a:t> </a:t>
            </a:r>
            <a:r>
              <a:rPr lang="en-US" dirty="0" err="1" smtClean="0"/>
              <a:t>Versuch</a:t>
            </a:r>
            <a:r>
              <a:rPr lang="en-US" dirty="0" smtClean="0"/>
              <a:t> </a:t>
            </a:r>
            <a:r>
              <a:rPr lang="en-US" dirty="0" err="1" smtClean="0"/>
              <a:t>eingereicht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 descr="KortemeyerFig0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415926" y="838200"/>
            <a:ext cx="887412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einem</a:t>
            </a:r>
            <a:r>
              <a:rPr lang="en-US" dirty="0" smtClean="0"/>
              <a:t> </a:t>
            </a:r>
            <a:r>
              <a:rPr lang="en-US" dirty="0" err="1" smtClean="0"/>
              <a:t>Fehlschlag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1676400"/>
            <a:ext cx="3048000" cy="49530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Hälfte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Re-submissions:</a:t>
            </a:r>
          </a:p>
          <a:p>
            <a:pPr>
              <a:buNone/>
            </a:pPr>
            <a:r>
              <a:rPr lang="en-US" dirty="0" err="1" smtClean="0"/>
              <a:t>Männlich</a:t>
            </a:r>
            <a:r>
              <a:rPr lang="en-US" dirty="0" smtClean="0"/>
              <a:t>: </a:t>
            </a:r>
            <a:r>
              <a:rPr lang="en-US" dirty="0" err="1" smtClean="0"/>
              <a:t>innerhalb</a:t>
            </a:r>
            <a:r>
              <a:rPr lang="en-US" dirty="0" smtClean="0"/>
              <a:t> 38 </a:t>
            </a:r>
            <a:r>
              <a:rPr lang="en-US" dirty="0" err="1" smtClean="0"/>
              <a:t>Sekunden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Weiblich</a:t>
            </a:r>
            <a:r>
              <a:rPr lang="en-US" dirty="0" smtClean="0"/>
              <a:t>: </a:t>
            </a:r>
            <a:r>
              <a:rPr lang="en-US" dirty="0" err="1" smtClean="0"/>
              <a:t>innerhalb</a:t>
            </a:r>
            <a:r>
              <a:rPr lang="en-US" dirty="0" smtClean="0"/>
              <a:t> 45 </a:t>
            </a:r>
            <a:r>
              <a:rPr lang="en-US" dirty="0" err="1" smtClean="0"/>
              <a:t>Sekunden</a:t>
            </a:r>
            <a:endParaRPr lang="en-US" dirty="0"/>
          </a:p>
        </p:txBody>
      </p:sp>
      <p:pic>
        <p:nvPicPr>
          <p:cNvPr id="4" name="Picture 3" descr="KortemeyerFig0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415926" y="838200"/>
            <a:ext cx="8874126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990600" y="3657600"/>
            <a:ext cx="2667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711200" y="4762500"/>
            <a:ext cx="2209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>
            <a:off x="863600" y="4761706"/>
            <a:ext cx="2209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Lehrende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4196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Wird</a:t>
            </a:r>
            <a:r>
              <a:rPr lang="en-US" dirty="0" smtClean="0"/>
              <a:t> das System von </a:t>
            </a:r>
            <a:r>
              <a:rPr lang="en-US" dirty="0" err="1" smtClean="0"/>
              <a:t>Lehrenden</a:t>
            </a:r>
            <a:r>
              <a:rPr lang="en-US" dirty="0" smtClean="0"/>
              <a:t> </a:t>
            </a:r>
            <a:r>
              <a:rPr lang="en-US" dirty="0" err="1" smtClean="0"/>
              <a:t>angenommen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 descr="domain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09800"/>
            <a:ext cx="5813888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0" y="2362200"/>
            <a:ext cx="24259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5</a:t>
            </a:r>
            <a:r>
              <a:rPr lang="en-US" dirty="0" smtClean="0">
                <a:solidFill>
                  <a:srgbClr val="008000"/>
                </a:solidFill>
              </a:rPr>
              <a:t>9</a:t>
            </a:r>
            <a:r>
              <a:rPr lang="en-US" dirty="0" smtClean="0">
                <a:solidFill>
                  <a:srgbClr val="008000"/>
                </a:solidFill>
              </a:rPr>
              <a:t> High Schools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57 Colleges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and Universities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Lehrende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4196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Wird</a:t>
            </a:r>
            <a:r>
              <a:rPr lang="en-US" dirty="0" smtClean="0"/>
              <a:t> das System von </a:t>
            </a:r>
            <a:r>
              <a:rPr lang="en-US" dirty="0" err="1" smtClean="0"/>
              <a:t>Lehrenden</a:t>
            </a:r>
            <a:r>
              <a:rPr lang="en-US" dirty="0" smtClean="0"/>
              <a:t> </a:t>
            </a:r>
            <a:r>
              <a:rPr lang="en-US" dirty="0" err="1" smtClean="0"/>
              <a:t>angenommen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2580144"/>
            <a:ext cx="2819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350.000 Resources</a:t>
            </a: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140.000 </a:t>
            </a:r>
            <a:r>
              <a:rPr lang="en-US" dirty="0" err="1" smtClean="0">
                <a:solidFill>
                  <a:srgbClr val="FF0000"/>
                </a:solidFill>
              </a:rPr>
              <a:t>Übungsaufgaben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 descr="timere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2" y="2286000"/>
            <a:ext cx="5934652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Projekt VITA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4648200"/>
          </a:xfrm>
        </p:spPr>
        <p:txBody>
          <a:bodyPr/>
          <a:lstStyle/>
          <a:p>
            <a:r>
              <a:rPr lang="de-DE" dirty="0"/>
              <a:t>Geht das auch in Deutschland?</a:t>
            </a:r>
            <a:endParaRPr lang="de-DE" dirty="0" smtClean="0"/>
          </a:p>
          <a:p>
            <a:r>
              <a:rPr lang="de-DE" dirty="0" smtClean="0"/>
              <a:t>VITA Projekt, gefördert vom Land Niedersachsen</a:t>
            </a:r>
          </a:p>
          <a:p>
            <a:r>
              <a:rPr lang="de-DE" dirty="0"/>
              <a:t>Verbund von Fachhochschulen und niedersächsischen Schulen</a:t>
            </a:r>
          </a:p>
          <a:p>
            <a:r>
              <a:rPr lang="de-DE" dirty="0"/>
              <a:t>Erstellung von Übungsmaterialien für Mathematik und Physik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Projekt</a:t>
            </a:r>
            <a:r>
              <a:rPr lang="en-US" dirty="0" smtClean="0"/>
              <a:t> VITA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828800"/>
            <a:ext cx="8623300" cy="4724400"/>
          </a:xfrm>
        </p:spPr>
        <p:txBody>
          <a:bodyPr/>
          <a:lstStyle/>
          <a:p>
            <a:r>
              <a:rPr lang="en-US" dirty="0" err="1" smtClean="0"/>
              <a:t>Einsatz</a:t>
            </a:r>
            <a:r>
              <a:rPr lang="en-US" dirty="0" smtClean="0"/>
              <a:t> in 43 </a:t>
            </a:r>
            <a:r>
              <a:rPr lang="en-US" dirty="0" err="1" smtClean="0"/>
              <a:t>Kursen</a:t>
            </a:r>
            <a:endParaRPr lang="en-US" dirty="0" smtClean="0"/>
          </a:p>
          <a:p>
            <a:r>
              <a:rPr lang="de-DE" dirty="0" smtClean="0"/>
              <a:t>Befragung zur Halbzeit:</a:t>
            </a:r>
          </a:p>
          <a:p>
            <a:pPr lvl="1"/>
            <a:r>
              <a:rPr lang="de-DE" dirty="0" smtClean="0"/>
              <a:t>130 Studierenden der Fachhochschulen Braunschweig/Wolfenbüttel und Oldenburg/Ostfriesland/Wilhelmshaven</a:t>
            </a:r>
          </a:p>
          <a:p>
            <a:pPr lvl="1"/>
            <a:r>
              <a:rPr lang="de-DE" dirty="0" smtClean="0"/>
              <a:t>60% der Studierenden befürworten online Übungen,</a:t>
            </a:r>
            <a:br>
              <a:rPr lang="de-DE" dirty="0" smtClean="0"/>
            </a:br>
            <a:r>
              <a:rPr lang="de-DE" dirty="0" smtClean="0"/>
              <a:t>10% lehnen sie ab,</a:t>
            </a:r>
            <a:br>
              <a:rPr lang="de-DE" dirty="0" smtClean="0"/>
            </a:br>
            <a:r>
              <a:rPr lang="de-DE" dirty="0" smtClean="0"/>
              <a:t>30% „egal“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2B81-B5FD-924F-95D2-D90F033F3603}" type="slidenum">
              <a:rPr lang="en-US"/>
              <a:pPr/>
              <a:t>4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2700" y="1600200"/>
            <a:ext cx="4991100" cy="5187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3590925" cy="4224338"/>
          </a:xfrm>
          <a:noFill/>
        </p:spPr>
        <p:txBody>
          <a:bodyPr/>
          <a:lstStyle/>
          <a:p>
            <a:pPr marL="487363" indent="-487363" defTabSz="1300163">
              <a:tabLst>
                <a:tab pos="1028700" algn="l"/>
              </a:tabLst>
            </a:pPr>
            <a:r>
              <a:rPr lang="de-DE" sz="2400"/>
              <a:t>Hausübungs- und Testprobleme</a:t>
            </a:r>
          </a:p>
          <a:p>
            <a:pPr marL="487363" indent="-487363" defTabSz="1300163">
              <a:tabLst>
                <a:tab pos="1028700" algn="l"/>
              </a:tabLst>
            </a:pPr>
            <a:r>
              <a:rPr lang="de-DE" sz="2400"/>
              <a:t>Verschiedene Optionen, Bilder, Nummern, Graphen, etc</a:t>
            </a:r>
          </a:p>
          <a:p>
            <a:pPr marL="487363" indent="-487363" defTabSz="1300163">
              <a:tabLst>
                <a:tab pos="1028700" algn="l"/>
              </a:tabLst>
            </a:pPr>
            <a:r>
              <a:rPr lang="de-DE" sz="2400"/>
              <a:t>Gleiches Problem, zwei Studierende</a:t>
            </a:r>
            <a:endParaRPr lang="de-DE" sz="270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2700" y="1600200"/>
            <a:ext cx="4991100" cy="5197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2700" y="1600200"/>
            <a:ext cx="4991100" cy="5187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2700" y="1600200"/>
            <a:ext cx="4991100" cy="5197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2700" y="1600200"/>
            <a:ext cx="4991100" cy="5187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1272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  <a:noFill/>
          <a:ln/>
        </p:spPr>
        <p:txBody>
          <a:bodyPr lIns="91435" tIns="45718" rIns="91435" bIns="45718"/>
          <a:lstStyle/>
          <a:p>
            <a:pPr defTabSz="1300163">
              <a:tabLst>
                <a:tab pos="1536700" algn="l"/>
              </a:tabLst>
            </a:pPr>
            <a:r>
              <a:rPr lang="de-DE"/>
              <a:t>Verschiedene Versionen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Vielen</a:t>
            </a:r>
            <a:r>
              <a:rPr lang="en-US" dirty="0" smtClean="0"/>
              <a:t> Dank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http://www.lon-capa.org/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kortemey@msu.edu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http://www.lite.msu.edu/kortemeyer</a:t>
            </a:r>
            <a:r>
              <a:rPr lang="en-US" smtClean="0">
                <a:hlinkClick r:id="rId4"/>
              </a:rPr>
              <a:t>/</a:t>
            </a:r>
            <a:endParaRPr lang="en-US" smtClean="0"/>
          </a:p>
          <a:p>
            <a:pPr>
              <a:buNone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 Source</a:t>
            </a:r>
            <a:r>
              <a:rPr lang="en-US" dirty="0" smtClean="0"/>
              <a:t>, Multiple Target</a:t>
            </a:r>
            <a:endParaRPr lang="en-US" dirty="0"/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118499" y="1386628"/>
          <a:ext cx="7882501" cy="4480772"/>
        </p:xfrm>
        <a:graphic>
          <a:graphicData uri="http://schemas.openxmlformats.org/presentationml/2006/ole">
            <p:oleObj spid="_x0000_s82946" name="Document" r:id="rId3" imgW="5473700" imgH="3111500" progId="Word.Document.12">
              <p:link updateAutomatic="1"/>
            </p:oleObj>
          </a:graphicData>
        </a:graphic>
      </p:graphicFrame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4407025" y="3505200"/>
          <a:ext cx="4660775" cy="3276600"/>
        </p:xfrm>
        <a:graphic>
          <a:graphicData uri="http://schemas.openxmlformats.org/presentationml/2006/ole">
            <p:oleObj spid="_x0000_s82947" name="Document" r:id="rId4" imgW="5473700" imgH="3848100" progId="Word.Document.12">
              <p:link updateAutomatic="1"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5886272"/>
            <a:ext cx="3657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Druck</a:t>
            </a:r>
            <a:r>
              <a:rPr lang="en-US" dirty="0" smtClean="0"/>
              <a:t> versus Online</a:t>
            </a:r>
          </a:p>
          <a:p>
            <a:r>
              <a:rPr lang="en-US" dirty="0" err="1" smtClean="0"/>
              <a:t>Freie</a:t>
            </a:r>
            <a:r>
              <a:rPr lang="en-US" dirty="0" smtClean="0"/>
              <a:t> </a:t>
            </a:r>
            <a:r>
              <a:rPr lang="en-US" dirty="0" err="1" smtClean="0"/>
              <a:t>Eingabe</a:t>
            </a:r>
            <a:r>
              <a:rPr lang="en-US" dirty="0" smtClean="0"/>
              <a:t> versus MC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193800" y="3124200"/>
            <a:ext cx="2286000" cy="228600"/>
          </a:xfrm>
          <a:prstGeom prst="rect">
            <a:avLst/>
          </a:prstGeom>
          <a:solidFill>
            <a:srgbClr val="FFFF00">
              <a:alpha val="16000"/>
            </a:srgbClr>
          </a:solidFill>
          <a:ln w="9525" cap="flat" cmpd="sng" algn="ctr">
            <a:solidFill>
              <a:srgbClr val="FFFF00">
                <a:alpha val="34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343400" y="5029200"/>
            <a:ext cx="838200" cy="228600"/>
          </a:xfrm>
          <a:prstGeom prst="rect">
            <a:avLst/>
          </a:prstGeom>
          <a:solidFill>
            <a:srgbClr val="FFFF00">
              <a:alpha val="16000"/>
            </a:srgbClr>
          </a:solidFill>
          <a:ln w="9525" cap="flat" cmpd="sng" algn="ctr">
            <a:solidFill>
              <a:srgbClr val="FFFF00">
                <a:alpha val="34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629400" y="4876800"/>
            <a:ext cx="838200" cy="228600"/>
          </a:xfrm>
          <a:prstGeom prst="rect">
            <a:avLst/>
          </a:prstGeom>
          <a:solidFill>
            <a:srgbClr val="FFFF00">
              <a:alpha val="16000"/>
            </a:srgbClr>
          </a:solidFill>
          <a:ln w="9525" cap="flat" cmpd="sng" algn="ctr">
            <a:solidFill>
              <a:srgbClr val="FFFF00">
                <a:alpha val="34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276600" y="2971800"/>
            <a:ext cx="609600" cy="152400"/>
          </a:xfrm>
          <a:prstGeom prst="rect">
            <a:avLst/>
          </a:prstGeom>
          <a:solidFill>
            <a:srgbClr val="FFFF00">
              <a:alpha val="16000"/>
            </a:srgbClr>
          </a:solidFill>
          <a:ln w="9525" cap="flat" cmpd="sng" algn="ctr">
            <a:solidFill>
              <a:srgbClr val="FFFF00">
                <a:alpha val="34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400" y="3200400"/>
            <a:ext cx="457200" cy="152400"/>
          </a:xfrm>
          <a:prstGeom prst="rect">
            <a:avLst/>
          </a:prstGeom>
          <a:solidFill>
            <a:srgbClr val="FFFF00">
              <a:alpha val="16000"/>
            </a:srgbClr>
          </a:solidFill>
          <a:ln w="9525" cap="flat" cmpd="sng" algn="ctr">
            <a:solidFill>
              <a:srgbClr val="FFFF00">
                <a:alpha val="34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Symbolische</a:t>
            </a:r>
            <a:r>
              <a:rPr lang="en-US" dirty="0" smtClean="0"/>
              <a:t> </a:t>
            </a:r>
            <a:r>
              <a:rPr lang="en-US" dirty="0" err="1" smtClean="0"/>
              <a:t>Aufgaben</a:t>
            </a:r>
            <a:endParaRPr lang="en-US" dirty="0"/>
          </a:p>
        </p:txBody>
      </p:sp>
      <p:pic>
        <p:nvPicPr>
          <p:cNvPr id="13316" name="Picture 4" descr="symbol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764260"/>
            <a:ext cx="7477125" cy="4923878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 descr="bild-5%20Kop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750114"/>
            <a:ext cx="4724400" cy="236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3554" name="Picture 3" descr="bild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343400"/>
            <a:ext cx="472191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Symbolische Aufgaben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4900" y="1295400"/>
            <a:ext cx="40767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97300" y="3302000"/>
            <a:ext cx="51943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181600" y="5151735"/>
            <a:ext cx="3726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Unendlich</a:t>
            </a:r>
            <a:r>
              <a:rPr lang="en-US" dirty="0" smtClean="0"/>
              <a:t> </a:t>
            </a:r>
            <a:r>
              <a:rPr lang="en-US" dirty="0" err="1" smtClean="0"/>
              <a:t>viele</a:t>
            </a:r>
            <a:r>
              <a:rPr lang="en-US" dirty="0" smtClean="0"/>
              <a:t> </a:t>
            </a:r>
            <a:r>
              <a:rPr lang="en-US" dirty="0" err="1" smtClean="0"/>
              <a:t>Antworten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>
            <a:off x="1181100" y="3848100"/>
            <a:ext cx="3048000" cy="685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3657600" y="2667000"/>
            <a:ext cx="1371600" cy="304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981200" y="4038600"/>
            <a:ext cx="3352800" cy="609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286000" y="2129135"/>
            <a:ext cx="2647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Gezielte</a:t>
            </a:r>
            <a:r>
              <a:rPr lang="en-US" dirty="0" smtClean="0"/>
              <a:t> </a:t>
            </a:r>
            <a:r>
              <a:rPr lang="en-US" dirty="0" err="1" smtClean="0"/>
              <a:t>Hinweise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9590" y="3352800"/>
            <a:ext cx="2049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Verschiedene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Formeln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 rot="5400000">
            <a:off x="-342900" y="3619500"/>
            <a:ext cx="22098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rot="10800000">
            <a:off x="5105400" y="5638800"/>
            <a:ext cx="14478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Physikalische</a:t>
            </a:r>
            <a:r>
              <a:rPr lang="en-US" dirty="0" smtClean="0"/>
              <a:t> </a:t>
            </a:r>
            <a:r>
              <a:rPr lang="en-US" dirty="0" err="1" smtClean="0"/>
              <a:t>Einheiten</a:t>
            </a:r>
            <a:endParaRPr lang="en-US" dirty="0"/>
          </a:p>
        </p:txBody>
      </p:sp>
      <p:pic>
        <p:nvPicPr>
          <p:cNvPr id="17412" name="Picture 4" descr="uni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753282"/>
            <a:ext cx="6981825" cy="4876117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Graphen</a:t>
            </a:r>
            <a:endParaRPr lang="en-US" dirty="0"/>
          </a:p>
        </p:txBody>
      </p:sp>
      <p:pic>
        <p:nvPicPr>
          <p:cNvPr id="4" name="Picture 3" descr="versionA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1" y="1638300"/>
            <a:ext cx="5395246" cy="43434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 descr="versionB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1" y="1768113"/>
            <a:ext cx="6172200" cy="495018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1280</Words>
  <PresentationFormat>On-screen Show (4:3)</PresentationFormat>
  <Paragraphs>188</Paragraphs>
  <Slides>40</Slides>
  <Notes>20</Notes>
  <HiddenSlides>0</HiddenSlides>
  <MMClips>0</MMClips>
  <ScaleCrop>false</ScaleCrop>
  <HeadingPairs>
    <vt:vector size="8" baseType="variant">
      <vt:variant>
        <vt:lpstr>Design Template</vt:lpstr>
      </vt:variant>
      <vt:variant>
        <vt:i4>1</vt:i4>
      </vt:variant>
      <vt:variant>
        <vt:lpstr>Links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Candybar</vt:lpstr>
      <vt:lpstr>Macintosh HD:Users:korte:Documents:examretakeResub:RetakeRevised.doc!OLE_LINK1</vt:lpstr>
      <vt:lpstr>Macintosh HD:Users:korte:Documents:examretakeResub:RetakeRevised.doc!OLE_LINK2</vt:lpstr>
      <vt:lpstr>Equation</vt:lpstr>
      <vt:lpstr>DPG Didaktik der Physik Bochum</vt:lpstr>
      <vt:lpstr>Szenario</vt:lpstr>
      <vt:lpstr>Online Übungsaufgaben</vt:lpstr>
      <vt:lpstr>Verschiedene Versionen</vt:lpstr>
      <vt:lpstr>One Source, Multiple Target</vt:lpstr>
      <vt:lpstr>Symbolische Aufgaben</vt:lpstr>
      <vt:lpstr>Symbolische Aufgaben</vt:lpstr>
      <vt:lpstr>Physikalische Einheiten</vt:lpstr>
      <vt:lpstr>Graphen</vt:lpstr>
      <vt:lpstr>Fragen</vt:lpstr>
      <vt:lpstr>Subjektiv, Studierende</vt:lpstr>
      <vt:lpstr>Subjektiv, Studierende</vt:lpstr>
      <vt:lpstr>Was machen die da?</vt:lpstr>
      <vt:lpstr>Online Diskussionen</vt:lpstr>
      <vt:lpstr>Diskussionsanalyse</vt:lpstr>
      <vt:lpstr>Beispielproblem</vt:lpstr>
      <vt:lpstr>Lösung</vt:lpstr>
      <vt:lpstr>Student Discussion</vt:lpstr>
      <vt:lpstr>Student Discussion (cont.)</vt:lpstr>
      <vt:lpstr>Student Discussion (cont.)</vt:lpstr>
      <vt:lpstr>Student Discussion (cont.)</vt:lpstr>
      <vt:lpstr>Klassifizierung</vt:lpstr>
      <vt:lpstr>Klassifizierung</vt:lpstr>
      <vt:lpstr>Einfluss der Aufgabenschwierigkeit</vt:lpstr>
      <vt:lpstr>Diskutieren bessere Studiernde besser?</vt:lpstr>
      <vt:lpstr>Korrelationen</vt:lpstr>
      <vt:lpstr>Regression</vt:lpstr>
      <vt:lpstr>Lernerfolgskontrolle</vt:lpstr>
      <vt:lpstr>Lernerfolgskontrolle</vt:lpstr>
      <vt:lpstr>Geschlechts- unterschiede</vt:lpstr>
      <vt:lpstr>Geschlechterunterschiede</vt:lpstr>
      <vt:lpstr>Allererster Ansatz</vt:lpstr>
      <vt:lpstr>Mehrere erlaubte Anläufe</vt:lpstr>
      <vt:lpstr>Nach einem Fehlschlag</vt:lpstr>
      <vt:lpstr>Nach einem Fehlschlag</vt:lpstr>
      <vt:lpstr>Lehrende</vt:lpstr>
      <vt:lpstr>Lehrende</vt:lpstr>
      <vt:lpstr>Projekt VITA</vt:lpstr>
      <vt:lpstr>Projekt VITA</vt:lpstr>
      <vt:lpstr>Vielen Dank</vt:lpstr>
    </vt:vector>
  </TitlesOfParts>
  <Company>Michigan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CampusSource Workshop</dc:title>
  <cp:lastModifiedBy>Gerd Kortemeyer</cp:lastModifiedBy>
  <cp:revision>100</cp:revision>
  <dcterms:created xsi:type="dcterms:W3CDTF">2009-03-18T08:35:18Z</dcterms:created>
  <dcterms:modified xsi:type="dcterms:W3CDTF">2009-03-18T09:10:17Z</dcterms:modified>
</cp:coreProperties>
</file>