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slides/slide38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43.xml" ContentType="application/vnd.openxmlformats-officedocument.presentationml.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Default Extension="tiff" ContentType="image/tiff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46"/>
  </p:notesMasterIdLst>
  <p:sldIdLst>
    <p:sldId id="256" r:id="rId2"/>
    <p:sldId id="380" r:id="rId3"/>
    <p:sldId id="381" r:id="rId4"/>
    <p:sldId id="382" r:id="rId5"/>
    <p:sldId id="368" r:id="rId6"/>
    <p:sldId id="352" r:id="rId7"/>
    <p:sldId id="353" r:id="rId8"/>
    <p:sldId id="363" r:id="rId9"/>
    <p:sldId id="364" r:id="rId10"/>
    <p:sldId id="365" r:id="rId11"/>
    <p:sldId id="366" r:id="rId12"/>
    <p:sldId id="339" r:id="rId13"/>
    <p:sldId id="347" r:id="rId14"/>
    <p:sldId id="354" r:id="rId15"/>
    <p:sldId id="349" r:id="rId16"/>
    <p:sldId id="367" r:id="rId17"/>
    <p:sldId id="369" r:id="rId18"/>
    <p:sldId id="372" r:id="rId19"/>
    <p:sldId id="370" r:id="rId20"/>
    <p:sldId id="371" r:id="rId21"/>
    <p:sldId id="386" r:id="rId22"/>
    <p:sldId id="355" r:id="rId23"/>
    <p:sldId id="359" r:id="rId24"/>
    <p:sldId id="360" r:id="rId25"/>
    <p:sldId id="361" r:id="rId26"/>
    <p:sldId id="362" r:id="rId27"/>
    <p:sldId id="337" r:id="rId28"/>
    <p:sldId id="348" r:id="rId29"/>
    <p:sldId id="376" r:id="rId30"/>
    <p:sldId id="384" r:id="rId31"/>
    <p:sldId id="385" r:id="rId32"/>
    <p:sldId id="383" r:id="rId33"/>
    <p:sldId id="375" r:id="rId34"/>
    <p:sldId id="373" r:id="rId35"/>
    <p:sldId id="374" r:id="rId36"/>
    <p:sldId id="356" r:id="rId37"/>
    <p:sldId id="358" r:id="rId38"/>
    <p:sldId id="342" r:id="rId39"/>
    <p:sldId id="285" r:id="rId40"/>
    <p:sldId id="377" r:id="rId41"/>
    <p:sldId id="298" r:id="rId42"/>
    <p:sldId id="306" r:id="rId43"/>
    <p:sldId id="379" r:id="rId44"/>
    <p:sldId id="357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CC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-13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924970-F7B9-0143-92C6-006DA3DC6EB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3B05EC-36DE-2B44-99BF-37314FD80C57}" type="slidenum">
              <a:rPr lang="en-US"/>
              <a:pPr/>
              <a:t>23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0A26-F25E-144F-9584-69CBD45F26FB}" type="slidenum">
              <a:rPr lang="en-US"/>
              <a:pPr/>
              <a:t>24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CF26A1-ABC4-EA48-9F67-9AD8BE87CEAA}" type="slidenum">
              <a:rPr lang="en-US"/>
              <a:pPr/>
              <a:t>25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D1C635-84F9-3E42-9002-CFE740254E5D}" type="slidenum">
              <a:rPr lang="en-US"/>
              <a:pPr/>
              <a:t>26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D68C33-3785-D742-800F-88AFB8BD3B66}" type="slidenum">
              <a:rPr lang="en-US"/>
              <a:pPr/>
              <a:t>27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5C5863-AF24-A34F-A61C-DDA1C7D6E9CF}" type="slidenum">
              <a:rPr lang="en-US"/>
              <a:pPr/>
              <a:t>37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33982-655D-C344-BFC8-B06E287345A9}" type="slidenum">
              <a:rPr lang="en-US"/>
              <a:pPr/>
              <a:t>39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B7F9C-E424-0B43-B02B-18FF17CF281F}" type="slidenum">
              <a:rPr lang="en-US"/>
              <a:pPr/>
              <a:t>41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57200" y="2362200"/>
            <a:ext cx="8305800" cy="1295400"/>
            <a:chOff x="288" y="192"/>
            <a:chExt cx="5232" cy="816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316" y="216"/>
              <a:ext cx="5171" cy="75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0" y="342"/>
              <a:ext cx="4902" cy="9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 flipV="1">
              <a:off x="408" y="672"/>
              <a:ext cx="4989" cy="288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438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133600" y="6248400"/>
            <a:ext cx="4876800" cy="457200"/>
          </a:xfrm>
        </p:spPr>
        <p:txBody>
          <a:bodyPr/>
          <a:lstStyle>
            <a:lvl1pPr eaLnBrk="1" hangingPunct="1">
              <a:defRPr/>
            </a:lvl1pPr>
          </a:lstStyle>
          <a:p>
            <a:endParaRPr lang="en-US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</p:spPr>
        <p:txBody>
          <a:bodyPr/>
          <a:lstStyle>
            <a:lvl1pPr eaLnBrk="1" hangingPunct="1">
              <a:defRPr/>
            </a:lvl1pPr>
          </a:lstStyle>
          <a:p>
            <a:fld id="{9B0D439F-1489-DB42-889E-11A25EC156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CF15A-CA33-5545-8511-9EDB570A1D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68300"/>
            <a:ext cx="207645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68300"/>
            <a:ext cx="607695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58515-D87E-A04A-906F-BEB577571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1F17B-8735-3D4D-8C3E-D8553CEAD4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B55E8-8A1A-1F45-9DFD-23AD499842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19200"/>
            <a:ext cx="40767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D36C6-127F-6544-BF7C-FF34151B60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B35C0-FFF3-8E4F-9A74-74810604C8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45CB8-3B9B-1F45-AFE4-535D547AB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4962B-05CF-534D-B7C0-DCFDA18040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454CF-D38C-0147-BB7A-2E1213F2E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420C2-1121-B24A-88C9-7EAC0B89F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57200" y="304800"/>
            <a:ext cx="8305800" cy="762000"/>
            <a:chOff x="288" y="192"/>
            <a:chExt cx="5232" cy="816"/>
          </a:xfrm>
        </p:grpSpPr>
        <p:sp>
          <p:nvSpPr>
            <p:cNvPr id="3075" name="AutoShape 3"/>
            <p:cNvSpPr>
              <a:spLocks noChangeArrowheads="1"/>
            </p:cNvSpPr>
            <p:nvPr/>
          </p:nvSpPr>
          <p:spPr bwMode="auto">
            <a:xfrm>
              <a:off x="288" y="192"/>
              <a:ext cx="5232" cy="81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000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outerShdw blurRad="63500" dist="117432" dir="4604261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6" name="AutoShape 4"/>
            <p:cNvSpPr>
              <a:spLocks noChangeArrowheads="1"/>
            </p:cNvSpPr>
            <p:nvPr/>
          </p:nvSpPr>
          <p:spPr bwMode="auto">
            <a:xfrm>
              <a:off x="316" y="216"/>
              <a:ext cx="5171" cy="75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auto">
            <a:xfrm>
              <a:off x="456" y="245"/>
              <a:ext cx="4896" cy="124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>
                    <a:gamma/>
                    <a:tint val="70588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450" y="342"/>
              <a:ext cx="4902" cy="9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36" y="98"/>
                </a:cxn>
                <a:cxn ang="0">
                  <a:pos x="4770" y="84"/>
                </a:cxn>
                <a:cxn ang="0">
                  <a:pos x="4902" y="6"/>
                </a:cxn>
                <a:cxn ang="0">
                  <a:pos x="6" y="0"/>
                </a:cxn>
              </a:cxnLst>
              <a:rect l="0" t="0" r="r" b="b"/>
              <a:pathLst>
                <a:path w="4902" h="98">
                  <a:moveTo>
                    <a:pt x="6" y="0"/>
                  </a:moveTo>
                  <a:cubicBezTo>
                    <a:pt x="0" y="72"/>
                    <a:pt x="45" y="97"/>
                    <a:pt x="136" y="98"/>
                  </a:cubicBezTo>
                  <a:lnTo>
                    <a:pt x="4770" y="84"/>
                  </a:lnTo>
                  <a:cubicBezTo>
                    <a:pt x="4857" y="80"/>
                    <a:pt x="4897" y="65"/>
                    <a:pt x="4902" y="6"/>
                  </a:cubicBezTo>
                  <a:lnTo>
                    <a:pt x="6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5882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 flipV="1">
              <a:off x="408" y="671"/>
              <a:ext cx="4989" cy="289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244" y="0"/>
                </a:cxn>
                <a:cxn ang="0">
                  <a:pos x="4712" y="0"/>
                </a:cxn>
                <a:cxn ang="0">
                  <a:pos x="4952" y="144"/>
                </a:cxn>
                <a:cxn ang="0">
                  <a:pos x="0" y="139"/>
                </a:cxn>
              </a:cxnLst>
              <a:rect l="0" t="0" r="r" b="b"/>
              <a:pathLst>
                <a:path w="4952" h="166">
                  <a:moveTo>
                    <a:pt x="0" y="139"/>
                  </a:moveTo>
                  <a:cubicBezTo>
                    <a:pt x="28" y="55"/>
                    <a:pt x="152" y="2"/>
                    <a:pt x="244" y="0"/>
                  </a:cubicBezTo>
                  <a:lnTo>
                    <a:pt x="4712" y="0"/>
                  </a:lnTo>
                  <a:cubicBezTo>
                    <a:pt x="4800" y="8"/>
                    <a:pt x="4944" y="62"/>
                    <a:pt x="4952" y="144"/>
                  </a:cubicBezTo>
                  <a:cubicBezTo>
                    <a:pt x="4167" y="166"/>
                    <a:pt x="0" y="139"/>
                    <a:pt x="0" y="1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tint val="8235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68300"/>
            <a:ext cx="7772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3246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63246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A8A1DBBA-DB8D-904E-9EB1-A101DAECBD2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20000"/>
        <a:buFont typeface="Arial" charset="0"/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Arial" pitchFamily="-112" charset="0"/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Relationship Id="rId3" Type="http://schemas.openxmlformats.org/officeDocument/2006/relationships/image" Target="../media/image2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20" Type="http://schemas.openxmlformats.org/officeDocument/2006/relationships/image" Target="../media/image55.pdf"/><Relationship Id="rId21" Type="http://schemas.openxmlformats.org/officeDocument/2006/relationships/image" Target="../media/image56.png"/><Relationship Id="rId10" Type="http://schemas.openxmlformats.org/officeDocument/2006/relationships/image" Target="../media/image45.pdf"/><Relationship Id="rId11" Type="http://schemas.openxmlformats.org/officeDocument/2006/relationships/image" Target="../media/image46.png"/><Relationship Id="rId12" Type="http://schemas.openxmlformats.org/officeDocument/2006/relationships/image" Target="../media/image47.pdf"/><Relationship Id="rId13" Type="http://schemas.openxmlformats.org/officeDocument/2006/relationships/image" Target="../media/image48.png"/><Relationship Id="rId14" Type="http://schemas.openxmlformats.org/officeDocument/2006/relationships/image" Target="../media/image49.pdf"/><Relationship Id="rId15" Type="http://schemas.openxmlformats.org/officeDocument/2006/relationships/image" Target="../media/image50.png"/><Relationship Id="rId16" Type="http://schemas.openxmlformats.org/officeDocument/2006/relationships/image" Target="../media/image51.pdf"/><Relationship Id="rId17" Type="http://schemas.openxmlformats.org/officeDocument/2006/relationships/image" Target="../media/image52.png"/><Relationship Id="rId18" Type="http://schemas.openxmlformats.org/officeDocument/2006/relationships/image" Target="../media/image53.pdf"/><Relationship Id="rId1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8.jpeg"/><Relationship Id="rId4" Type="http://schemas.openxmlformats.org/officeDocument/2006/relationships/image" Target="../media/image39.pdf"/><Relationship Id="rId5" Type="http://schemas.openxmlformats.org/officeDocument/2006/relationships/image" Target="../media/image40.png"/><Relationship Id="rId6" Type="http://schemas.openxmlformats.org/officeDocument/2006/relationships/image" Target="../media/image41.pdf"/><Relationship Id="rId7" Type="http://schemas.openxmlformats.org/officeDocument/2006/relationships/image" Target="../media/image42.png"/><Relationship Id="rId8" Type="http://schemas.openxmlformats.org/officeDocument/2006/relationships/image" Target="../media/image43.pd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4" Type="http://schemas.openxmlformats.org/officeDocument/2006/relationships/image" Target="../media/image59.jpeg"/><Relationship Id="rId5" Type="http://schemas.openxmlformats.org/officeDocument/2006/relationships/image" Target="../media/image60.jpeg"/><Relationship Id="rId6" Type="http://schemas.openxmlformats.org/officeDocument/2006/relationships/image" Target="../media/image61.jpeg"/><Relationship Id="rId7" Type="http://schemas.openxmlformats.org/officeDocument/2006/relationships/image" Target="../media/image62.jpe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Introduction to LON-CAPA</a:t>
            </a:r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867400"/>
            <a:ext cx="1270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228600"/>
            <a:ext cx="2288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May 13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, 2010</a:t>
            </a:r>
          </a:p>
          <a:p>
            <a:r>
              <a:rPr lang="en-US" sz="1800" dirty="0" smtClean="0"/>
              <a:t>Dalhousie University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228600"/>
            <a:ext cx="2788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 smtClean="0"/>
              <a:t>Gerd Kortemeyer</a:t>
            </a:r>
          </a:p>
          <a:p>
            <a:pPr algn="r"/>
            <a:r>
              <a:rPr lang="en-US" sz="1800" dirty="0" smtClean="0"/>
              <a:t>Michigan State University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Pre-Class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students read materials</a:t>
            </a:r>
          </a:p>
          <a:p>
            <a:r>
              <a:rPr lang="en-US" dirty="0" smtClean="0"/>
              <a:t>Questions can be answered just based on the readings</a:t>
            </a:r>
          </a:p>
          <a:p>
            <a:r>
              <a:rPr lang="en-US" dirty="0" smtClean="0"/>
              <a:t>Students come prepared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4" y="4038600"/>
            <a:ext cx="9071318" cy="16202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Just-In-Time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Adapt lecture to student difficulties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90800"/>
            <a:ext cx="6248400" cy="411744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 bwMode="auto">
          <a:xfrm>
            <a:off x="2438400" y="1828800"/>
            <a:ext cx="6553200" cy="3352800"/>
          </a:xfrm>
          <a:prstGeom prst="wedgeEllipseCallout">
            <a:avLst>
              <a:gd name="adj1" fmla="val -65697"/>
              <a:gd name="adj2" fmla="val 12897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  <a:alpha val="91000"/>
                </a:schemeClr>
              </a:gs>
              <a:gs pos="100000">
                <a:schemeClr val="accent1">
                  <a:tint val="15000"/>
                  <a:satMod val="350000"/>
                  <a:alpha val="69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When I looked at </a:t>
            </a:r>
            <a:r>
              <a:rPr lang="en-US" dirty="0" smtClean="0">
                <a:solidFill>
                  <a:schemeClr val="tx1"/>
                </a:solidFill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your homework this morning, I saw that all of you have understood quantum field theory, but many of you still have problems with long division. So this morning, we will …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Just-In-Time</a:t>
            </a:r>
          </a:p>
        </p:txBody>
      </p:sp>
      <p:pic>
        <p:nvPicPr>
          <p:cNvPr id="4" name="Picture 4" descr="whats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197301"/>
            <a:ext cx="8882062" cy="5584499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6" name="Rectangular Callout 5"/>
          <p:cNvSpPr/>
          <p:nvPr/>
        </p:nvSpPr>
        <p:spPr bwMode="auto">
          <a:xfrm>
            <a:off x="990600" y="3048000"/>
            <a:ext cx="2514600" cy="533400"/>
          </a:xfrm>
          <a:prstGeom prst="wedgeRectCallout">
            <a:avLst>
              <a:gd name="adj1" fmla="val 29582"/>
              <a:gd name="adj2" fmla="val 14498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Difficult problems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2133600" y="1828800"/>
            <a:ext cx="1981200" cy="533400"/>
          </a:xfrm>
          <a:prstGeom prst="wedgeRectCallout">
            <a:avLst>
              <a:gd name="adj1" fmla="val 84052"/>
              <a:gd name="adj2" fmla="val 11169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Discussions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Just-In-Time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8180" name="Picture 1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371600"/>
            <a:ext cx="7620000" cy="532731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Clickers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In-Class Questions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Clickers</a:t>
            </a:r>
          </a:p>
        </p:txBody>
      </p:sp>
      <p:pic>
        <p:nvPicPr>
          <p:cNvPr id="53251" name="Picture 3" descr="IMGP269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344627"/>
            <a:ext cx="4191000" cy="31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loud Callout 3"/>
          <p:cNvSpPr/>
          <p:nvPr/>
        </p:nvSpPr>
        <p:spPr bwMode="auto">
          <a:xfrm>
            <a:off x="533400" y="1371600"/>
            <a:ext cx="2971800" cy="1600200"/>
          </a:xfrm>
          <a:prstGeom prst="cloudCallout">
            <a:avLst>
              <a:gd name="adj1" fmla="val 44826"/>
              <a:gd name="adj2" fmla="val 4757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Doesn’t he get that we don’t get it?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Rectangular Callout 4"/>
          <p:cNvSpPr/>
          <p:nvPr/>
        </p:nvSpPr>
        <p:spPr bwMode="auto">
          <a:xfrm>
            <a:off x="3657600" y="1600200"/>
            <a:ext cx="1143000" cy="457200"/>
          </a:xfrm>
          <a:prstGeom prst="wedgeRectCallout">
            <a:avLst>
              <a:gd name="adj1" fmla="val -48804"/>
              <a:gd name="adj2" fmla="val 16859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Yawn!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Cloud Callout 5"/>
          <p:cNvSpPr/>
          <p:nvPr/>
        </p:nvSpPr>
        <p:spPr bwMode="auto">
          <a:xfrm>
            <a:off x="6172200" y="1143000"/>
            <a:ext cx="2514599" cy="1371600"/>
          </a:xfrm>
          <a:prstGeom prst="cloudCallout">
            <a:avLst>
              <a:gd name="adj1" fmla="val 8340"/>
              <a:gd name="adj2" fmla="val 62707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That’s clear – no, wait …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7" name="Cloud Callout 6"/>
          <p:cNvSpPr/>
          <p:nvPr/>
        </p:nvSpPr>
        <p:spPr bwMode="auto">
          <a:xfrm>
            <a:off x="3962400" y="2286000"/>
            <a:ext cx="3429000" cy="1447800"/>
          </a:xfrm>
          <a:prstGeom prst="cloudCallout">
            <a:avLst>
              <a:gd name="adj1" fmla="val -14802"/>
              <a:gd name="adj2" fmla="val 8308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Looks like </a:t>
            </a:r>
            <a:r>
              <a:rPr lang="en-US" sz="2000" dirty="0" smtClean="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ev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erybody but me understands this!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Cloud Callout 7"/>
          <p:cNvSpPr/>
          <p:nvPr/>
        </p:nvSpPr>
        <p:spPr bwMode="auto">
          <a:xfrm>
            <a:off x="6781800" y="3352800"/>
            <a:ext cx="1981200" cy="1219200"/>
          </a:xfrm>
          <a:prstGeom prst="cloudCallout">
            <a:avLst>
              <a:gd name="adj1" fmla="val -57590"/>
              <a:gd name="adj2" fmla="val 5230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I wonder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 what’s for lunch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3276600" cy="4876800"/>
          </a:xfrm>
        </p:spPr>
        <p:txBody>
          <a:bodyPr/>
          <a:lstStyle/>
          <a:p>
            <a:r>
              <a:rPr lang="en-US" dirty="0" smtClean="0"/>
              <a:t>RF devices</a:t>
            </a:r>
          </a:p>
          <a:p>
            <a:r>
              <a:rPr lang="en-US" dirty="0" smtClean="0"/>
              <a:t>One per student</a:t>
            </a:r>
          </a:p>
          <a:p>
            <a:r>
              <a:rPr lang="en-US" dirty="0" smtClean="0"/>
              <a:t>Students can answer questions during lecture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371600"/>
            <a:ext cx="40640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876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Lecture progress depends on voting outcome</a:t>
            </a:r>
          </a:p>
          <a:p>
            <a:pPr lvl="1"/>
            <a:r>
              <a:rPr lang="en-US" dirty="0" smtClean="0"/>
              <a:t>Explain again</a:t>
            </a:r>
          </a:p>
          <a:p>
            <a:pPr lvl="1"/>
            <a:r>
              <a:rPr lang="en-US" dirty="0" smtClean="0"/>
              <a:t>Go on</a:t>
            </a:r>
          </a:p>
          <a:p>
            <a:pPr lvl="1"/>
            <a:r>
              <a:rPr lang="en-US" dirty="0" smtClean="0"/>
              <a:t>Let students discuss</a:t>
            </a:r>
            <a:br>
              <a:rPr lang="en-US" dirty="0" smtClean="0"/>
            </a:br>
            <a:r>
              <a:rPr lang="en-US" dirty="0" smtClean="0"/>
              <a:t>and vote again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67200"/>
            <a:ext cx="3124747" cy="2451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808197"/>
            <a:ext cx="3473450" cy="274500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905000"/>
            <a:ext cx="3371850" cy="2578986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Peer-Instruction</a:t>
            </a:r>
          </a:p>
          <a:p>
            <a:r>
              <a:rPr lang="en-US" dirty="0" smtClean="0"/>
              <a:t>Students can sometimes explain concepts better than us to their peers</a:t>
            </a:r>
          </a:p>
          <a:p>
            <a:pPr lvl="1"/>
            <a:r>
              <a:rPr lang="en-US" dirty="0" smtClean="0"/>
              <a:t>We have forgotten what we initially struggled with</a:t>
            </a:r>
          </a:p>
          <a:p>
            <a:r>
              <a:rPr lang="en-US" dirty="0" smtClean="0"/>
              <a:t>Students learn while explaining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register in LON-CAPA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057400"/>
            <a:ext cx="81026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Overview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562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smtClean="0">
                <a:ea typeface="ＭＳ Ｐゴシック" charset="-128"/>
                <a:cs typeface="ＭＳ Ｐゴシック" charset="-128"/>
              </a:rPr>
              <a:t>LON-CAPA is a system for</a:t>
            </a: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Course Management, for example:</a:t>
            </a:r>
          </a:p>
          <a:p>
            <a:pPr lvl="1"/>
            <a:r>
              <a:rPr lang="en-US" sz="2400" smtClean="0"/>
              <a:t>posting materials</a:t>
            </a:r>
          </a:p>
          <a:p>
            <a:pPr lvl="1"/>
            <a:r>
              <a:rPr lang="en-US" sz="2400" smtClean="0"/>
              <a:t>discussions</a:t>
            </a:r>
          </a:p>
          <a:p>
            <a:pPr lvl="1"/>
            <a:r>
              <a:rPr lang="en-US" sz="2400" smtClean="0"/>
              <a:t>announcements</a:t>
            </a:r>
          </a:p>
          <a:p>
            <a:pPr lvl="1"/>
            <a:r>
              <a:rPr lang="en-US" sz="2400" smtClean="0"/>
              <a:t>grade book</a:t>
            </a: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Learning Content Management, for example:</a:t>
            </a:r>
          </a:p>
          <a:p>
            <a:pPr lvl="1"/>
            <a:r>
              <a:rPr lang="en-US" sz="2400" smtClean="0"/>
              <a:t>storing online content for re-usage</a:t>
            </a:r>
          </a:p>
          <a:p>
            <a:pPr lvl="1"/>
            <a:r>
              <a:rPr lang="en-US" sz="2400" smtClean="0"/>
              <a:t>managing access rights</a:t>
            </a: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Assessment, for example:</a:t>
            </a:r>
          </a:p>
          <a:p>
            <a:pPr lvl="1"/>
            <a:r>
              <a:rPr lang="en-US" sz="2400" smtClean="0"/>
              <a:t>Homework</a:t>
            </a:r>
          </a:p>
          <a:p>
            <a:pPr lvl="1"/>
            <a:r>
              <a:rPr lang="en-US" sz="2400" smtClean="0"/>
              <a:t>Tests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credit for correct and for incorrect answers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905000"/>
            <a:ext cx="6340549" cy="451895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Embedded in course, alongside slides</a:t>
            </a:r>
            <a:endParaRPr lang="en-US" dirty="0"/>
          </a:p>
        </p:txBody>
      </p:sp>
      <p:pic>
        <p:nvPicPr>
          <p:cNvPr id="4" name="Picture 3" descr="clickercontent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963" y="2717800"/>
            <a:ext cx="6883400" cy="34290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</a:p>
          <a:p>
            <a:r>
              <a:rPr lang="en-US" dirty="0" err="1" smtClean="0"/>
              <a:t>Helprooms</a:t>
            </a:r>
            <a:endParaRPr lang="en-US" dirty="0" smtClean="0"/>
          </a:p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Post-Class Questions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1125538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116013"/>
            <a:ext cx="3590925" cy="4224337"/>
          </a:xfrm>
          <a:noFill/>
        </p:spPr>
        <p:txBody>
          <a:bodyPr/>
          <a:lstStyle/>
          <a:p>
            <a:pPr marL="487363" indent="-487363" defTabSz="1300163" eaLnBrk="1" hangingPunct="1">
              <a:buNone/>
              <a:tabLst>
                <a:tab pos="1028700" algn="l"/>
              </a:tabLst>
            </a:pP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More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sophisticated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highly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randomizing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de-DE" sz="2800" dirty="0" err="1" smtClean="0">
                <a:ea typeface="ＭＳ Ｐゴシック" charset="-128"/>
                <a:cs typeface="ＭＳ Ｐゴシック" charset="-128"/>
              </a:rPr>
              <a:t>problems</a:t>
            </a:r>
            <a:r>
              <a:rPr lang="de-DE" sz="2800" dirty="0" smtClean="0">
                <a:ea typeface="ＭＳ Ｐゴシック" charset="-128"/>
                <a:cs typeface="ＭＳ Ｐゴシック" charset="-128"/>
              </a:rPr>
              <a:t/>
            </a:r>
            <a:br>
              <a:rPr lang="de-DE" sz="2800" dirty="0" smtClean="0">
                <a:ea typeface="ＭＳ Ｐゴシック" charset="-128"/>
                <a:cs typeface="ＭＳ Ｐゴシック" charset="-128"/>
              </a:rPr>
            </a:br>
            <a:endParaRPr lang="de-DE" sz="31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700" y="1125538"/>
            <a:ext cx="4991100" cy="5197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1125538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700" y="1125538"/>
            <a:ext cx="4991100" cy="51974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2700" y="1125538"/>
            <a:ext cx="4991100" cy="5187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>
          <a:xfrm>
            <a:off x="696913" y="263525"/>
            <a:ext cx="7772400" cy="803275"/>
          </a:xfrm>
          <a:noFill/>
        </p:spPr>
        <p:txBody>
          <a:bodyPr lIns="91435" tIns="45718" rIns="91435" bIns="45718"/>
          <a:lstStyle/>
          <a:p>
            <a:pPr defTabSz="1300163" eaLnBrk="1" hangingPunct="1">
              <a:tabLst>
                <a:tab pos="1536700" algn="l"/>
              </a:tabLst>
            </a:pPr>
            <a:r>
              <a:rPr lang="de-DE" dirty="0" err="1" smtClean="0">
                <a:ea typeface="ＭＳ Ｐゴシック" charset="-128"/>
                <a:cs typeface="ＭＳ Ｐゴシック" charset="-128"/>
              </a:rPr>
              <a:t>Homework</a:t>
            </a:r>
            <a:endParaRPr lang="de-DE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Homework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338" y="1071563"/>
            <a:ext cx="8831262" cy="1747837"/>
          </a:xfrm>
        </p:spPr>
        <p:txBody>
          <a:bodyPr/>
          <a:lstStyle/>
          <a:p>
            <a:pPr eaLnBrk="1" hangingPunct="1"/>
            <a:r>
              <a:rPr lang="de-DE" sz="3700">
                <a:ea typeface="ＭＳ Ｐゴシック" charset="-128"/>
                <a:cs typeface="ＭＳ Ｐゴシック" charset="-128"/>
              </a:rPr>
              <a:t>…special emphasis on math</a:t>
            </a:r>
          </a:p>
          <a:p>
            <a:pPr lvl="1" eaLnBrk="1" hangingPunct="1"/>
            <a:r>
              <a:rPr lang="de-DE" sz="3300"/>
              <a:t>including support of</a:t>
            </a:r>
          </a:p>
          <a:p>
            <a:pPr lvl="2" eaLnBrk="1" hangingPunct="1"/>
            <a:r>
              <a:rPr lang="de-DE" sz="2900">
                <a:ea typeface="ＭＳ Ｐゴシック" charset="-128"/>
              </a:rPr>
              <a:t>LaTeX</a:t>
            </a:r>
          </a:p>
          <a:p>
            <a:pPr lvl="2" eaLnBrk="1" hangingPunct="1"/>
            <a:r>
              <a:rPr lang="de-DE" sz="2900">
                <a:ea typeface="ＭＳ Ｐゴシック" charset="-128"/>
              </a:rPr>
              <a:t>Maxima</a:t>
            </a:r>
          </a:p>
          <a:p>
            <a:pPr lvl="2" eaLnBrk="1" hangingPunct="1"/>
            <a:r>
              <a:rPr lang="de-DE" sz="2900">
                <a:ea typeface="ＭＳ Ｐゴシック" charset="-128"/>
              </a:rPr>
              <a:t>R</a:t>
            </a:r>
            <a:endParaRPr lang="en-US" sz="3600">
              <a:ea typeface="ＭＳ Ｐゴシック" charset="-128"/>
            </a:endParaRPr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590800"/>
            <a:ext cx="4510088" cy="248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4025900"/>
            <a:ext cx="4259263" cy="26035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Homework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975" y="1116013"/>
            <a:ext cx="4289425" cy="4224337"/>
          </a:xfrm>
        </p:spPr>
        <p:txBody>
          <a:bodyPr/>
          <a:lstStyle/>
          <a:p>
            <a:pPr eaLnBrk="1" hangingPunct="1"/>
            <a:r>
              <a:rPr lang="de-DE" sz="3300">
                <a:ea typeface="ＭＳ Ｐゴシック" charset="-128"/>
                <a:cs typeface="ＭＳ Ｐゴシック" charset="-128"/>
              </a:rPr>
              <a:t>… chemistry …</a:t>
            </a:r>
            <a:endParaRPr lang="en-US" sz="240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6020" name="Picture 1028" descr="chemrespon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7775" y="1839913"/>
            <a:ext cx="6483350" cy="4454525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Homework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60338" y="1116013"/>
            <a:ext cx="8786812" cy="4224337"/>
          </a:xfrm>
        </p:spPr>
        <p:txBody>
          <a:bodyPr/>
          <a:lstStyle/>
          <a:p>
            <a:pPr eaLnBrk="1" hangingPunct="1"/>
            <a:r>
              <a:rPr lang="en-US" sz="3700">
                <a:ea typeface="ＭＳ Ｐゴシック" charset="-128"/>
                <a:cs typeface="ＭＳ Ｐゴシック" charset="-128"/>
              </a:rPr>
              <a:t>… physical units …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8068" name="Picture 1028" descr="uni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650" y="1817688"/>
            <a:ext cx="6911975" cy="48260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6437" tIns="0" rIns="115725" bIns="0"/>
          <a:lstStyle/>
          <a:p>
            <a:pPr>
              <a:tabLst>
                <a:tab pos="1219200" algn="l"/>
              </a:tabLst>
            </a:pPr>
            <a:r>
              <a:rPr lang="en-US">
                <a:ea typeface="ＭＳ Ｐゴシック" charset="-128"/>
                <a:cs typeface="ＭＳ Ｐゴシック" charset="-128"/>
              </a:rPr>
              <a:t>Online Discussions</a:t>
            </a:r>
          </a:p>
        </p:txBody>
      </p:sp>
      <p:pic>
        <p:nvPicPr>
          <p:cNvPr id="74755" name="Picture 4" descr="newfig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60500" y="1219200"/>
            <a:ext cx="7318375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228600" y="3875088"/>
            <a:ext cx="4267200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Discussions</a:t>
            </a:r>
          </a:p>
          <a:p>
            <a:r>
              <a:rPr lang="en-US" sz="280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Encouraged, since all students have different </a:t>
            </a: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versions.</a:t>
            </a:r>
            <a:b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</a:br>
            <a:r>
              <a:rPr lang="en-US" sz="280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Again: Peer-Instruction.</a:t>
            </a:r>
            <a:endParaRPr lang="en-US" sz="280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charset="-128"/>
                <a:cs typeface="ＭＳ Ｐゴシック" charset="-128"/>
              </a:rPr>
              <a:t>Helprooms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686800" cy="37338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Staffed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with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Learning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Assistants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in the</a:t>
            </a:r>
            <a:br>
              <a:rPr lang="en-US" dirty="0" smtClean="0">
                <a:ea typeface="ＭＳ Ｐゴシック" charset="-128"/>
                <a:cs typeface="ＭＳ Ｐゴシック" charset="-128"/>
              </a:rPr>
            </a:br>
            <a:r>
              <a:rPr lang="en-US" dirty="0" smtClean="0">
                <a:ea typeface="ＭＳ Ｐゴシック" charset="-128"/>
                <a:cs typeface="ＭＳ Ｐゴシック" charset="-128"/>
              </a:rPr>
              <a:t>evenings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Collaborative learning space, peer instruction</a:t>
            </a:r>
          </a:p>
        </p:txBody>
      </p:sp>
      <p:pic>
        <p:nvPicPr>
          <p:cNvPr id="8" name="Picture 7" descr="helpro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399" y="1295399"/>
            <a:ext cx="6019801" cy="4514851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Problems can also be rendered for bubble sheets</a:t>
            </a:r>
          </a:p>
          <a:p>
            <a:r>
              <a:rPr lang="en-US" sz="2800" dirty="0" smtClean="0"/>
              <a:t>Each student has a different exam</a:t>
            </a:r>
          </a:p>
        </p:txBody>
      </p:sp>
      <p:pic>
        <p:nvPicPr>
          <p:cNvPr id="4" name="Picture 3" descr="onlin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82" y="2332037"/>
            <a:ext cx="3765818" cy="4449763"/>
          </a:xfrm>
          <a:prstGeom prst="rect">
            <a:avLst/>
          </a:prstGeom>
        </p:spPr>
      </p:pic>
      <p:pic>
        <p:nvPicPr>
          <p:cNvPr id="5" name="Picture 4" descr="exam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0"/>
            <a:ext cx="3810000" cy="44316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Overview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5626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smtClean="0">
                <a:ea typeface="ＭＳ Ｐゴシック" charset="-128"/>
                <a:cs typeface="ＭＳ Ｐゴシック" charset="-128"/>
              </a:rPr>
              <a:t>LON-CAPA is a system for</a:t>
            </a: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Course Management, for example:</a:t>
            </a:r>
          </a:p>
          <a:p>
            <a:pPr lvl="1"/>
            <a:r>
              <a:rPr lang="en-US" sz="2400" smtClean="0"/>
              <a:t>posting materials</a:t>
            </a:r>
          </a:p>
          <a:p>
            <a:pPr lvl="1"/>
            <a:r>
              <a:rPr lang="en-US" sz="2400" smtClean="0"/>
              <a:t>discussions</a:t>
            </a:r>
          </a:p>
          <a:p>
            <a:pPr lvl="1"/>
            <a:r>
              <a:rPr lang="en-US" sz="2400" smtClean="0"/>
              <a:t>announcements</a:t>
            </a:r>
          </a:p>
          <a:p>
            <a:pPr lvl="1"/>
            <a:r>
              <a:rPr lang="en-US" sz="2400" smtClean="0"/>
              <a:t>grade book</a:t>
            </a: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Learning Content Management, for example:</a:t>
            </a:r>
          </a:p>
          <a:p>
            <a:pPr lvl="1"/>
            <a:r>
              <a:rPr lang="en-US" sz="2400" smtClean="0"/>
              <a:t>storing online content for re-usage</a:t>
            </a:r>
          </a:p>
          <a:p>
            <a:pPr lvl="1"/>
            <a:r>
              <a:rPr lang="en-US" sz="2400" smtClean="0"/>
              <a:t>managing access rights</a:t>
            </a:r>
          </a:p>
          <a:p>
            <a:r>
              <a:rPr lang="en-US" sz="2800" smtClean="0">
                <a:ea typeface="ＭＳ Ｐゴシック" charset="-128"/>
                <a:cs typeface="ＭＳ Ｐゴシック" charset="-128"/>
              </a:rPr>
              <a:t>Assessment, for example:</a:t>
            </a:r>
          </a:p>
          <a:p>
            <a:pPr lvl="1"/>
            <a:r>
              <a:rPr lang="en-US" sz="2400" smtClean="0"/>
              <a:t>Homework</a:t>
            </a:r>
          </a:p>
          <a:p>
            <a:pPr lvl="1"/>
            <a:r>
              <a:rPr lang="en-US" sz="2400" smtClean="0"/>
              <a:t>Tests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81000" y="5486400"/>
            <a:ext cx="8382000" cy="1295400"/>
          </a:xfrm>
          <a:prstGeom prst="rect">
            <a:avLst/>
          </a:prstGeom>
          <a:solidFill>
            <a:schemeClr val="accent1">
              <a:alpha val="22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Many people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know LON-CAPA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only for this!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95400"/>
            <a:ext cx="893939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5" y="1304282"/>
            <a:ext cx="8951553" cy="538683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6661150" cy="284369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890" y="2133600"/>
            <a:ext cx="7231687" cy="458308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… does this even work?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Before we go on …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Learning Success</a:t>
            </a:r>
          </a:p>
        </p:txBody>
      </p:sp>
      <p:pic>
        <p:nvPicPr>
          <p:cNvPr id="47108" name="Picture 4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6113463" cy="47244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381000" y="1787525"/>
            <a:ext cx="25146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/>
              <a:t>Intro Physics for Scientists and Engineers</a:t>
            </a:r>
          </a:p>
          <a:p>
            <a:pPr>
              <a:buFont typeface="Arial" charset="0"/>
              <a:buChar char="•"/>
            </a:pPr>
            <a:r>
              <a:rPr lang="en-US" sz="2800"/>
              <a:t> Grades in years before and after online homework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Learning Success</a:t>
            </a:r>
          </a:p>
        </p:txBody>
      </p:sp>
      <p:pic>
        <p:nvPicPr>
          <p:cNvPr id="47108" name="Picture 4" descr="Fi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6113463" cy="47244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457200" y="1787525"/>
            <a:ext cx="2590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Mostly helps students who are on the brink of failing the course</a:t>
            </a:r>
            <a:r>
              <a:rPr lang="en-US" sz="2800" dirty="0" smtClean="0"/>
              <a:t>.</a:t>
            </a:r>
          </a:p>
        </p:txBody>
      </p:sp>
      <p:sp>
        <p:nvSpPr>
          <p:cNvPr id="82949" name="Rectangle 4"/>
          <p:cNvSpPr>
            <a:spLocks noChangeArrowheads="1"/>
          </p:cNvSpPr>
          <p:nvPr/>
        </p:nvSpPr>
        <p:spPr bwMode="auto">
          <a:xfrm>
            <a:off x="3886200" y="2133600"/>
            <a:ext cx="1752600" cy="3810000"/>
          </a:xfrm>
          <a:prstGeom prst="rect">
            <a:avLst/>
          </a:prstGeom>
          <a:solidFill>
            <a:srgbClr val="FF0000">
              <a:alpha val="2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Fail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000" dirty="0" smtClean="0"/>
              <a:t>How is this realistically possible?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Sharing of Resources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5720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Creating online resources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is </a:t>
            </a:r>
            <a:r>
              <a:rPr lang="en-US" dirty="0">
                <a:ea typeface="ＭＳ Ｐゴシック" charset="-128"/>
                <a:cs typeface="ＭＳ Ｐゴシック" charset="-128"/>
              </a:rPr>
              <a:t>a lot of work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Doing so for use in just one course is a waste of time and effort</a:t>
            </a: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Many resources could be used among a number of courses and across institutions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800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loud 17"/>
          <p:cNvSpPr/>
          <p:nvPr/>
        </p:nvSpPr>
        <p:spPr bwMode="auto">
          <a:xfrm>
            <a:off x="1524000" y="1676400"/>
            <a:ext cx="6248400" cy="487680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LON-CAPA Architecture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8763" y="1752600"/>
            <a:ext cx="2840037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763" y="3124200"/>
            <a:ext cx="2840037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2600" y="3581400"/>
            <a:ext cx="2840038" cy="21336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63" y="17526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363" y="19050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113" y="38862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300" y="29718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0" y="3352800"/>
            <a:ext cx="1308100" cy="13081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1516" name="Picture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685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7163" y="29003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1371600"/>
            <a:ext cx="1290638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800600"/>
            <a:ext cx="18224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0" name="TextBox 16"/>
          <p:cNvSpPr txBox="1">
            <a:spLocks noChangeArrowheads="1"/>
          </p:cNvSpPr>
          <p:nvPr/>
        </p:nvSpPr>
        <p:spPr bwMode="auto">
          <a:xfrm>
            <a:off x="388938" y="5172075"/>
            <a:ext cx="1057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WWW</a:t>
            </a:r>
          </a:p>
        </p:txBody>
      </p:sp>
      <p:sp>
        <p:nvSpPr>
          <p:cNvPr id="21521" name="TextBox 18"/>
          <p:cNvSpPr txBox="1">
            <a:spLocks noChangeArrowheads="1"/>
          </p:cNvSpPr>
          <p:nvPr/>
        </p:nvSpPr>
        <p:spPr bwMode="auto">
          <a:xfrm rot="1831445">
            <a:off x="2509838" y="3222625"/>
            <a:ext cx="160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Campus A</a:t>
            </a:r>
          </a:p>
        </p:txBody>
      </p:sp>
      <p:sp>
        <p:nvSpPr>
          <p:cNvPr id="21522" name="TextBox 19"/>
          <p:cNvSpPr txBox="1">
            <a:spLocks noChangeArrowheads="1"/>
          </p:cNvSpPr>
          <p:nvPr/>
        </p:nvSpPr>
        <p:spPr bwMode="auto">
          <a:xfrm rot="1831445">
            <a:off x="4502150" y="4643438"/>
            <a:ext cx="16081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Campus B</a:t>
            </a:r>
          </a:p>
        </p:txBody>
      </p:sp>
      <p:sp>
        <p:nvSpPr>
          <p:cNvPr id="21523" name="TextBox 20"/>
          <p:cNvSpPr txBox="1">
            <a:spLocks noChangeArrowheads="1"/>
          </p:cNvSpPr>
          <p:nvPr/>
        </p:nvSpPr>
        <p:spPr bwMode="auto">
          <a:xfrm rot="1831445">
            <a:off x="1527175" y="5097463"/>
            <a:ext cx="1638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Campus C</a:t>
            </a:r>
          </a:p>
        </p:txBody>
      </p:sp>
      <p:sp>
        <p:nvSpPr>
          <p:cNvPr id="22" name="Left-Right-Up Arrow 21"/>
          <p:cNvSpPr/>
          <p:nvPr/>
        </p:nvSpPr>
        <p:spPr bwMode="auto">
          <a:xfrm rot="20469067">
            <a:off x="3100388" y="2659063"/>
            <a:ext cx="2819400" cy="1919287"/>
          </a:xfrm>
          <a:prstGeom prst="leftRightUpArrow">
            <a:avLst/>
          </a:prstGeom>
          <a:solidFill>
            <a:srgbClr val="FF66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Interserver</a:t>
            </a:r>
          </a:p>
        </p:txBody>
      </p:sp>
      <p:sp>
        <p:nvSpPr>
          <p:cNvPr id="23" name="Left-Right Arrow 22"/>
          <p:cNvSpPr/>
          <p:nvPr/>
        </p:nvSpPr>
        <p:spPr bwMode="auto">
          <a:xfrm rot="907672">
            <a:off x="1463675" y="2005013"/>
            <a:ext cx="1981200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eft-Right Arrow 23"/>
          <p:cNvSpPr/>
          <p:nvPr/>
        </p:nvSpPr>
        <p:spPr bwMode="auto">
          <a:xfrm rot="20878315">
            <a:off x="4195763" y="1749425"/>
            <a:ext cx="3190875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/>
              <a:t>Web</a:t>
            </a:r>
          </a:p>
        </p:txBody>
      </p:sp>
      <p:sp>
        <p:nvSpPr>
          <p:cNvPr id="25" name="Left-Right Arrow 24"/>
          <p:cNvSpPr/>
          <p:nvPr/>
        </p:nvSpPr>
        <p:spPr bwMode="auto">
          <a:xfrm rot="19855670">
            <a:off x="922338" y="5241925"/>
            <a:ext cx="2543175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Left-Right Arrow 25"/>
          <p:cNvSpPr/>
          <p:nvPr/>
        </p:nvSpPr>
        <p:spPr bwMode="auto">
          <a:xfrm>
            <a:off x="6019800" y="3124200"/>
            <a:ext cx="1981200" cy="381000"/>
          </a:xfrm>
          <a:prstGeom prst="leftRightArrow">
            <a:avLst/>
          </a:prstGeom>
          <a:solidFill>
            <a:srgbClr val="FFFF00">
              <a:alpha val="8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9" name="TextBox 26"/>
          <p:cNvSpPr txBox="1">
            <a:spLocks noChangeArrowheads="1"/>
          </p:cNvSpPr>
          <p:nvPr/>
        </p:nvSpPr>
        <p:spPr bwMode="auto">
          <a:xfrm>
            <a:off x="0" y="6396038"/>
            <a:ext cx="2686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Student Computer</a:t>
            </a:r>
          </a:p>
        </p:txBody>
      </p:sp>
      <p:sp>
        <p:nvSpPr>
          <p:cNvPr id="21530" name="TextBox 27"/>
          <p:cNvSpPr txBox="1">
            <a:spLocks noChangeArrowheads="1"/>
          </p:cNvSpPr>
          <p:nvPr/>
        </p:nvSpPr>
        <p:spPr bwMode="auto">
          <a:xfrm>
            <a:off x="152400" y="2590800"/>
            <a:ext cx="1536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Instructor</a:t>
            </a:r>
            <a:br>
              <a:rPr lang="en-US"/>
            </a:br>
            <a:r>
              <a:rPr lang="en-US"/>
              <a:t>Computer</a:t>
            </a:r>
          </a:p>
        </p:txBody>
      </p:sp>
      <p:sp>
        <p:nvSpPr>
          <p:cNvPr id="21531" name="TextBox 28"/>
          <p:cNvSpPr txBox="1">
            <a:spLocks noChangeArrowheads="1"/>
          </p:cNvSpPr>
          <p:nvPr/>
        </p:nvSpPr>
        <p:spPr bwMode="auto">
          <a:xfrm>
            <a:off x="685800" y="1676400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WWW</a:t>
            </a:r>
          </a:p>
        </p:txBody>
      </p:sp>
      <p:sp>
        <p:nvSpPr>
          <p:cNvPr id="21532" name="TextBox 29"/>
          <p:cNvSpPr txBox="1">
            <a:spLocks noChangeArrowheads="1"/>
          </p:cNvSpPr>
          <p:nvPr/>
        </p:nvSpPr>
        <p:spPr bwMode="auto">
          <a:xfrm>
            <a:off x="4572000" y="5581650"/>
            <a:ext cx="449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/>
              <a:t>Inter-Institutional</a:t>
            </a:r>
            <a:br>
              <a:rPr lang="en-US"/>
            </a:br>
            <a:r>
              <a:rPr lang="en-US"/>
              <a:t>Network of Servers Connecting Universities and Schools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/>
          </p:cNvSpPr>
          <p:nvPr/>
        </p:nvSpPr>
        <p:spPr bwMode="auto">
          <a:xfrm>
            <a:off x="53975" y="965200"/>
            <a:ext cx="4500563" cy="3695700"/>
          </a:xfrm>
          <a:prstGeom prst="rect">
            <a:avLst/>
          </a:prstGeom>
          <a:solidFill>
            <a:srgbClr val="CCFFCC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A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4608513" y="965200"/>
            <a:ext cx="4500562" cy="3695700"/>
          </a:xfrm>
          <a:prstGeom prst="rect">
            <a:avLst/>
          </a:prstGeom>
          <a:solidFill>
            <a:srgbClr val="FFCC99">
              <a:alpha val="89803"/>
            </a:srgbClr>
          </a:solidFill>
          <a:ln w="25400">
            <a:solidFill>
              <a:srgbClr val="FFFFFF">
                <a:alpha val="89803"/>
              </a:srgbClr>
            </a:solidFill>
            <a:miter lim="800000"/>
            <a:headEnd/>
            <a:tailEnd/>
          </a:ln>
        </p:spPr>
        <p:txBody>
          <a:bodyPr wrap="none" lIns="64291" tIns="32146" rIns="64291" bIns="32146" anchor="ctr">
            <a:prstTxWarp prst="textNoShape">
              <a:avLst/>
            </a:prstTxWarp>
          </a:bodyPr>
          <a:lstStyle/>
          <a:p>
            <a:pPr algn="r" defTabSz="642938" eaLnBrk="1" hangingPunct="1"/>
            <a:r>
              <a:rPr lang="en-US" sz="3000">
                <a:latin typeface="Lucida Handwriting" charset="0"/>
              </a:rPr>
              <a:t>  </a:t>
            </a:r>
            <a:r>
              <a:rPr lang="en-US" sz="3000"/>
              <a:t>Campus B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de-DE">
                <a:ea typeface="ＭＳ Ｐゴシック" charset="-128"/>
                <a:cs typeface="ＭＳ Ｐゴシック" charset="-128"/>
              </a:rPr>
              <a:t>LON-CAPA Architecture</a:t>
            </a:r>
          </a:p>
        </p:txBody>
      </p:sp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160338" y="965200"/>
            <a:ext cx="8786812" cy="5518150"/>
            <a:chOff x="144" y="864"/>
            <a:chExt cx="7872" cy="4944"/>
          </a:xfrm>
        </p:grpSpPr>
        <p:sp>
          <p:nvSpPr>
            <p:cNvPr id="8198" name="Rectangle 6"/>
            <p:cNvSpPr>
              <a:spLocks/>
            </p:cNvSpPr>
            <p:nvPr/>
          </p:nvSpPr>
          <p:spPr bwMode="auto">
            <a:xfrm>
              <a:off x="144" y="4512"/>
              <a:ext cx="7872" cy="1296"/>
            </a:xfrm>
            <a:prstGeom prst="rect">
              <a:avLst/>
            </a:prstGeom>
            <a:solidFill>
              <a:srgbClr val="99CC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endParaRPr lang="de-DE" sz="3000">
                <a:solidFill>
                  <a:srgbClr val="FFFFFF"/>
                </a:solidFill>
                <a:latin typeface="Chalkboard" charset="0"/>
              </a:endParaRPr>
            </a:p>
          </p:txBody>
        </p:sp>
        <p:sp>
          <p:nvSpPr>
            <p:cNvPr id="24583" name="Text Box 7"/>
            <p:cNvSpPr txBox="1">
              <a:spLocks/>
            </p:cNvSpPr>
            <p:nvPr/>
          </p:nvSpPr>
          <p:spPr bwMode="auto">
            <a:xfrm>
              <a:off x="478" y="4656"/>
              <a:ext cx="7168" cy="98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400" dirty="0" err="1"/>
                <a:t>Shared</a:t>
              </a:r>
              <a:r>
                <a:rPr lang="de-DE" sz="3400" dirty="0"/>
                <a:t> </a:t>
              </a:r>
              <a:r>
                <a:rPr lang="de-DE" sz="3400" dirty="0" err="1"/>
                <a:t>Cross-Institutional</a:t>
              </a:r>
              <a:r>
                <a:rPr lang="de-DE" sz="3400" dirty="0"/>
                <a:t> </a:t>
              </a:r>
              <a:r>
                <a:rPr lang="de-DE" sz="3400" dirty="0" err="1"/>
                <a:t>Resource</a:t>
              </a:r>
              <a:r>
                <a:rPr lang="de-DE" sz="3400" dirty="0"/>
                <a:t> </a:t>
              </a:r>
              <a:r>
                <a:rPr lang="de-DE" sz="3400" dirty="0" smtClean="0"/>
                <a:t>Library</a:t>
              </a:r>
              <a:endParaRPr lang="de-DE" sz="3400" dirty="0"/>
            </a:p>
          </p:txBody>
        </p:sp>
        <p:sp>
          <p:nvSpPr>
            <p:cNvPr id="8200" name="Rectangle 8"/>
            <p:cNvSpPr>
              <a:spLocks/>
            </p:cNvSpPr>
            <p:nvPr/>
          </p:nvSpPr>
          <p:spPr bwMode="auto">
            <a:xfrm>
              <a:off x="192" y="2736"/>
              <a:ext cx="3648" cy="1249"/>
            </a:xfrm>
            <a:prstGeom prst="rect">
              <a:avLst/>
            </a:prstGeom>
            <a:blipFill dpi="0" rotWithShape="0">
              <a:blip r:embed="rId3">
                <a:alphaModFix amt="90000"/>
              </a:blip>
              <a:srcRect/>
              <a:tile tx="0" ty="0" sx="100000" sy="100000" flip="none" algn="tl"/>
            </a:blip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 dirty="0" err="1"/>
                <a:t>Resource</a:t>
              </a:r>
              <a:r>
                <a:rPr lang="de-DE" sz="3000" dirty="0"/>
                <a:t> </a:t>
              </a:r>
              <a:r>
                <a:rPr lang="de-DE" sz="3000" dirty="0" err="1" smtClean="0"/>
                <a:t>Assembly</a:t>
              </a:r>
              <a:endParaRPr lang="de-DE" sz="3000" dirty="0" smtClean="0"/>
            </a:p>
          </p:txBody>
        </p:sp>
        <p:sp>
          <p:nvSpPr>
            <p:cNvPr id="8201" name="Rectangle 9"/>
            <p:cNvSpPr>
              <a:spLocks/>
            </p:cNvSpPr>
            <p:nvPr/>
          </p:nvSpPr>
          <p:spPr bwMode="auto">
            <a:xfrm>
              <a:off x="192" y="1632"/>
              <a:ext cx="3648" cy="576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/>
                <a:t>Course Management</a:t>
              </a:r>
              <a:endParaRPr lang="en-US" sz="3000"/>
            </a:p>
          </p:txBody>
        </p:sp>
        <p:sp>
          <p:nvSpPr>
            <p:cNvPr id="8202" name="AutoShape 10"/>
            <p:cNvSpPr>
              <a:spLocks/>
            </p:cNvSpPr>
            <p:nvPr/>
          </p:nvSpPr>
          <p:spPr bwMode="auto">
            <a:xfrm>
              <a:off x="1152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3" name="AutoShape 11"/>
            <p:cNvSpPr>
              <a:spLocks/>
            </p:cNvSpPr>
            <p:nvPr/>
          </p:nvSpPr>
          <p:spPr bwMode="auto">
            <a:xfrm>
              <a:off x="1680" y="2160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accent1"/>
                </a:gs>
                <a:gs pos="100000">
                  <a:srgbClr val="FFFF00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04" name="AutoShape 12"/>
            <p:cNvSpPr>
              <a:spLocks/>
            </p:cNvSpPr>
            <p:nvPr/>
          </p:nvSpPr>
          <p:spPr bwMode="auto">
            <a:xfrm flipV="1">
              <a:off x="2400" y="3936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589" name="Picture 13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72" y="912"/>
              <a:ext cx="367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0" name="Picture 1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rcRect/>
                <a:stretch>
                  <a:fillRect/>
                </a:stretch>
              </p:blipFill>
            </mc:Choice>
            <mc:Fallback>
              <p:blipFill>
                <a:blip r:embed="rId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784" y="1056"/>
              <a:ext cx="379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1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296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16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rcRect/>
                <a:stretch>
                  <a:fillRect/>
                </a:stretch>
              </p:blipFill>
            </mc:Choice>
            <mc:Fallback>
              <p:blipFill>
                <a:blip r:embed="rId11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1632" y="960"/>
              <a:ext cx="365" cy="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3" name="Picture 1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2"/>
                <a:srcRect/>
                <a:stretch>
                  <a:fillRect/>
                </a:stretch>
              </p:blipFill>
            </mc:Choice>
            <mc:Fallback>
              <p:blipFill>
                <a:blip r:embed="rId1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064" y="960"/>
              <a:ext cx="256" cy="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4" name="Picture 18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4"/>
                <a:srcRect/>
                <a:stretch>
                  <a:fillRect/>
                </a:stretch>
              </p:blipFill>
            </mc:Choice>
            <mc:Fallback>
              <p:blipFill>
                <a:blip r:embed="rId15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2386" y="912"/>
              <a:ext cx="441" cy="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11" name="Rectangle 19"/>
            <p:cNvSpPr>
              <a:spLocks/>
            </p:cNvSpPr>
            <p:nvPr/>
          </p:nvSpPr>
          <p:spPr bwMode="auto">
            <a:xfrm>
              <a:off x="4368" y="2736"/>
              <a:ext cx="3648" cy="1249"/>
            </a:xfrm>
            <a:prstGeom prst="rect">
              <a:avLst/>
            </a:prstGeom>
            <a:blipFill dpi="0" rotWithShape="0">
              <a:blip r:embed="rId3">
                <a:alphaModFix amt="90000"/>
              </a:blip>
              <a:srcRect/>
              <a:tile tx="0" ty="0" sx="100000" sy="100000" flip="none" algn="tl"/>
            </a:blip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 dirty="0" err="1"/>
                <a:t>Resource</a:t>
              </a:r>
              <a:r>
                <a:rPr lang="de-DE" sz="3000" dirty="0"/>
                <a:t> </a:t>
              </a:r>
              <a:r>
                <a:rPr lang="de-DE" sz="3000" dirty="0" err="1" smtClean="0"/>
                <a:t>Assembly</a:t>
              </a:r>
              <a:endParaRPr lang="de-DE" sz="3000" dirty="0"/>
            </a:p>
          </p:txBody>
        </p:sp>
        <p:sp>
          <p:nvSpPr>
            <p:cNvPr id="8212" name="Rectangle 20"/>
            <p:cNvSpPr>
              <a:spLocks/>
            </p:cNvSpPr>
            <p:nvPr/>
          </p:nvSpPr>
          <p:spPr bwMode="auto">
            <a:xfrm>
              <a:off x="4368" y="1632"/>
              <a:ext cx="3648" cy="576"/>
            </a:xfrm>
            <a:prstGeom prst="rect">
              <a:avLst/>
            </a:prstGeom>
            <a:solidFill>
              <a:srgbClr val="FFFF00">
                <a:alpha val="89999"/>
              </a:srgbClr>
            </a:soli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pPr algn="ctr" defTabSz="642938" eaLnBrk="1" hangingPunct="1"/>
              <a:r>
                <a:rPr lang="de-DE" sz="3000"/>
                <a:t>Course Management</a:t>
              </a:r>
              <a:endParaRPr lang="en-US" sz="3000"/>
            </a:p>
          </p:txBody>
        </p:sp>
        <p:sp>
          <p:nvSpPr>
            <p:cNvPr id="8213" name="AutoShape 21"/>
            <p:cNvSpPr>
              <a:spLocks/>
            </p:cNvSpPr>
            <p:nvPr/>
          </p:nvSpPr>
          <p:spPr bwMode="auto">
            <a:xfrm>
              <a:off x="5328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4" name="AutoShape 22"/>
            <p:cNvSpPr>
              <a:spLocks/>
            </p:cNvSpPr>
            <p:nvPr/>
          </p:nvSpPr>
          <p:spPr bwMode="auto">
            <a:xfrm>
              <a:off x="5856" y="2160"/>
              <a:ext cx="529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accent1"/>
                </a:gs>
                <a:gs pos="100000">
                  <a:srgbClr val="FFFF00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5" name="AutoShape 23"/>
            <p:cNvSpPr>
              <a:spLocks/>
            </p:cNvSpPr>
            <p:nvPr/>
          </p:nvSpPr>
          <p:spPr bwMode="auto">
            <a:xfrm flipV="1">
              <a:off x="6577" y="3936"/>
              <a:ext cx="528" cy="624"/>
            </a:xfrm>
            <a:prstGeom prst="upArrow">
              <a:avLst>
                <a:gd name="adj1" fmla="val 50000"/>
                <a:gd name="adj2" fmla="val 29545"/>
              </a:avLst>
            </a:prstGeom>
            <a:gradFill rotWithShape="0">
              <a:gsLst>
                <a:gs pos="0">
                  <a:schemeClr val="hlink"/>
                </a:gs>
                <a:gs pos="50000">
                  <a:schemeClr val="accent1"/>
                </a:gs>
                <a:gs pos="100000">
                  <a:schemeClr val="hlink"/>
                </a:gs>
              </a:gsLst>
              <a:lin ang="0" scaled="1"/>
            </a:gradFill>
            <a:ln w="25400">
              <a:solidFill>
                <a:srgbClr val="FFFFFF">
                  <a:alpha val="89999"/>
                </a:srgbClr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11046" tIns="5524" rIns="11046" bIns="5524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4600" name="Picture 24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/>
                <a:stretch>
                  <a:fillRect/>
                </a:stretch>
              </p:blipFill>
            </mc:Choice>
            <mc:Fallback>
              <p:blipFill>
                <a:blip r:embed="rId5"/>
                <a:srcRect/>
                <a:stretch>
                  <a:fillRect/>
                </a:stretch>
              </p:blipFill>
            </mc:Fallback>
          </mc:AlternateContent>
          <p:spPr bwMode="auto">
            <a:xfrm flipH="1">
              <a:off x="6000" y="1008"/>
              <a:ext cx="233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1" name="Picture 25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rcRect/>
                <a:stretch>
                  <a:fillRect/>
                </a:stretch>
              </p:blipFill>
            </mc:Choice>
            <mc:Fallback>
              <p:blipFill>
                <a:blip r:embed="rId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5472" y="864"/>
              <a:ext cx="329" cy="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2" name="Picture 26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0"/>
                <a:srcRect/>
                <a:stretch>
                  <a:fillRect/>
                </a:stretch>
              </p:blipFill>
            </mc:Choice>
            <mc:Fallback>
              <p:blipFill>
                <a:blip r:embed="rId11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925" y="912"/>
              <a:ext cx="480" cy="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27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6"/>
                <a:srcRect/>
                <a:stretch>
                  <a:fillRect/>
                </a:stretch>
              </p:blipFill>
            </mc:Choice>
            <mc:Fallback>
              <p:blipFill>
                <a:blip r:embed="rId17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6288" y="864"/>
              <a:ext cx="834" cy="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4" name="Picture 28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18"/>
                <a:srcRect/>
                <a:stretch>
                  <a:fillRect/>
                </a:stretch>
              </p:blipFill>
            </mc:Choice>
            <mc:Fallback>
              <p:blipFill>
                <a:blip r:embed="rId19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560" y="864"/>
              <a:ext cx="247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5" name="Picture 29"/>
            <p:cNvPicPr>
              <a:picLocks noChangeAspect="1" noChangeArrowheads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0"/>
                <a:srcRect/>
                <a:stretch>
                  <a:fillRect/>
                </a:stretch>
              </p:blipFill>
            </mc:Choice>
            <mc:Fallback>
              <p:blipFill>
                <a:blip r:embed="rId21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7056" y="912"/>
              <a:ext cx="757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will start with assessment</a:t>
            </a:r>
          </a:p>
          <a:p>
            <a:r>
              <a:rPr lang="en-US" dirty="0" smtClean="0"/>
              <a:t>I will then hopefully show you why the other components are useful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The LON-CAPA Community</a:t>
            </a:r>
          </a:p>
        </p:txBody>
      </p:sp>
      <p:pic>
        <p:nvPicPr>
          <p:cNvPr id="7" name="Picture 6" descr="timer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04913"/>
            <a:ext cx="7489825" cy="5576887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086600" y="2667000"/>
            <a:ext cx="1981200" cy="1371600"/>
          </a:xfrm>
          <a:prstGeom prst="wedgeRectCallout">
            <a:avLst>
              <a:gd name="adj1" fmla="val -29270"/>
              <a:gd name="adj2" fmla="val -9336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eaLnBrk="1" hangingPunct="1">
              <a:buFont typeface="Arial" charset="0"/>
              <a:buNone/>
            </a:pPr>
            <a:r>
              <a:rPr lang="en-US" sz="20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Shared content repository with almost 350,000 resources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 bwMode="auto">
          <a:xfrm>
            <a:off x="6934200" y="4724400"/>
            <a:ext cx="2133600" cy="1066800"/>
          </a:xfrm>
          <a:prstGeom prst="wedgeRectCallout">
            <a:avLst>
              <a:gd name="adj1" fmla="val -23868"/>
              <a:gd name="adj2" fmla="val -76986"/>
            </a:avLst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</a:bodyPr>
          <a:lstStyle/>
          <a:p>
            <a:pPr indent="-342900" eaLnBrk="1" hangingPunct="1">
              <a:spcBef>
                <a:spcPct val="20000"/>
              </a:spcBef>
              <a:buClr>
                <a:schemeClr val="folHlink"/>
              </a:buClr>
              <a:buSzPct val="120000"/>
              <a:buFont typeface="Arial" charset="0"/>
              <a:buNone/>
            </a:pPr>
            <a:r>
              <a:rPr lang="en-US" sz="200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Almost 150,000 online homework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defTabSz="1300163" eaLnBrk="1" hangingPunct="1">
              <a:tabLst>
                <a:tab pos="1536700" algn="l"/>
              </a:tabLst>
            </a:pPr>
            <a:r>
              <a:rPr lang="de-DE">
                <a:ea typeface="ＭＳ Ｐゴシック" charset="-128"/>
                <a:cs typeface="ＭＳ Ｐゴシック" charset="-128"/>
              </a:rPr>
              <a:t>Resource Assembly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300" y="2428875"/>
            <a:ext cx="6367463" cy="2687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49156" name="Group 4"/>
          <p:cNvGrpSpPr>
            <a:grpSpLocks/>
          </p:cNvGrpSpPr>
          <p:nvPr/>
        </p:nvGrpSpPr>
        <p:grpSpPr bwMode="auto">
          <a:xfrm>
            <a:off x="536575" y="1233488"/>
            <a:ext cx="4052888" cy="2347912"/>
            <a:chOff x="480" y="1105"/>
            <a:chExt cx="3631" cy="2103"/>
          </a:xfrm>
        </p:grpSpPr>
        <p:sp>
          <p:nvSpPr>
            <p:cNvPr id="49176" name="Line 5"/>
            <p:cNvSpPr>
              <a:spLocks noChangeShapeType="1"/>
            </p:cNvSpPr>
            <p:nvPr/>
          </p:nvSpPr>
          <p:spPr bwMode="auto">
            <a:xfrm rot="10800000">
              <a:off x="1416" y="2360"/>
              <a:ext cx="600" cy="8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49177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1112"/>
              <a:ext cx="944" cy="125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49178" name="Text Box 7"/>
            <p:cNvSpPr txBox="1">
              <a:spLocks noChangeArrowheads="1"/>
            </p:cNvSpPr>
            <p:nvPr/>
          </p:nvSpPr>
          <p:spPr bwMode="auto">
            <a:xfrm>
              <a:off x="1503" y="1105"/>
              <a:ext cx="2608" cy="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642938" eaLnBrk="1" hangingPunct="1">
                <a:tabLst>
                  <a:tab pos="749300" algn="l"/>
                </a:tabLst>
              </a:pPr>
              <a:r>
                <a:rPr lang="en-US" sz="2500"/>
                <a:t>Writes module about</a:t>
              </a:r>
              <a:br>
                <a:rPr lang="en-US" sz="2500"/>
              </a:br>
              <a:r>
                <a:rPr lang="en-US" sz="2500"/>
                <a:t>energy conservation</a:t>
              </a: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57250" y="4017963"/>
            <a:ext cx="3867150" cy="2241550"/>
            <a:chOff x="672" y="2877"/>
            <a:chExt cx="3465" cy="2007"/>
          </a:xfrm>
        </p:grpSpPr>
        <p:pic>
          <p:nvPicPr>
            <p:cNvPr id="49173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72" y="3165"/>
              <a:ext cx="848" cy="112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49174" name="Line 10"/>
            <p:cNvSpPr>
              <a:spLocks noChangeShapeType="1"/>
            </p:cNvSpPr>
            <p:nvPr/>
          </p:nvSpPr>
          <p:spPr bwMode="auto">
            <a:xfrm rot="10800000" flipH="1">
              <a:off x="1480" y="2877"/>
              <a:ext cx="1168" cy="3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49175" name="Text Box 11"/>
            <p:cNvSpPr txBox="1">
              <a:spLocks noChangeArrowheads="1"/>
            </p:cNvSpPr>
            <p:nvPr/>
          </p:nvSpPr>
          <p:spPr bwMode="auto">
            <a:xfrm>
              <a:off x="1528" y="3861"/>
              <a:ext cx="2609" cy="1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642938" eaLnBrk="1" hangingPunct="1">
                <a:tabLst>
                  <a:tab pos="749300" algn="l"/>
                </a:tabLst>
              </a:pPr>
              <a:r>
                <a:rPr lang="en-US" sz="2500"/>
                <a:t>Writes module about</a:t>
              </a:r>
              <a:br>
                <a:rPr lang="en-US" sz="2500"/>
              </a:br>
              <a:r>
                <a:rPr lang="en-US" sz="2500"/>
                <a:t>momentum</a:t>
              </a:r>
              <a:br>
                <a:rPr lang="en-US" sz="2500"/>
              </a:br>
              <a:r>
                <a:rPr lang="en-US" sz="2500"/>
                <a:t>conservation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562475" y="1206500"/>
            <a:ext cx="4581525" cy="1616075"/>
            <a:chOff x="3577" y="672"/>
            <a:chExt cx="4104" cy="1447"/>
          </a:xfrm>
        </p:grpSpPr>
        <p:sp>
          <p:nvSpPr>
            <p:cNvPr id="49170" name="Text Box 13"/>
            <p:cNvSpPr txBox="1">
              <a:spLocks noChangeArrowheads="1"/>
            </p:cNvSpPr>
            <p:nvPr/>
          </p:nvSpPr>
          <p:spPr bwMode="auto">
            <a:xfrm>
              <a:off x="5033" y="672"/>
              <a:ext cx="2648" cy="1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pPr defTabSz="642938" eaLnBrk="1" hangingPunct="1">
                <a:tabLst>
                  <a:tab pos="749300" algn="l"/>
                </a:tabLst>
              </a:pPr>
              <a:r>
                <a:rPr lang="en-US" sz="2500"/>
                <a:t>Compiles module about conservation laws</a:t>
              </a:r>
            </a:p>
          </p:txBody>
        </p:sp>
        <p:sp>
          <p:nvSpPr>
            <p:cNvPr id="49171" name="Line 14"/>
            <p:cNvSpPr>
              <a:spLocks noChangeShapeType="1"/>
            </p:cNvSpPr>
            <p:nvPr/>
          </p:nvSpPr>
          <p:spPr bwMode="auto">
            <a:xfrm rot="10800000" flipH="1">
              <a:off x="3577" y="1855"/>
              <a:ext cx="632" cy="2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49172" name="Picture 1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189" y="734"/>
              <a:ext cx="836" cy="11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143500" y="4133850"/>
            <a:ext cx="2913063" cy="2403475"/>
            <a:chOff x="4032" y="2968"/>
            <a:chExt cx="2608" cy="2152"/>
          </a:xfrm>
        </p:grpSpPr>
        <p:sp>
          <p:nvSpPr>
            <p:cNvPr id="49167" name="Line 17"/>
            <p:cNvSpPr>
              <a:spLocks noChangeShapeType="1"/>
            </p:cNvSpPr>
            <p:nvPr/>
          </p:nvSpPr>
          <p:spPr bwMode="auto">
            <a:xfrm>
              <a:off x="4944" y="2968"/>
              <a:ext cx="96" cy="7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pic>
          <p:nvPicPr>
            <p:cNvPr id="49168" name="Picture 18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32" y="3760"/>
              <a:ext cx="1024" cy="136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49169" name="Text Box 19"/>
            <p:cNvSpPr txBox="1">
              <a:spLocks noChangeArrowheads="1"/>
            </p:cNvSpPr>
            <p:nvPr/>
          </p:nvSpPr>
          <p:spPr bwMode="auto">
            <a:xfrm>
              <a:off x="5044" y="3849"/>
              <a:ext cx="1596" cy="1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defTabSz="642938" eaLnBrk="1" hangingPunct="1">
                <a:tabLst>
                  <a:tab pos="749300" algn="l"/>
                </a:tabLst>
              </a:pPr>
              <a:r>
                <a:rPr lang="en-US" sz="2500" dirty="0"/>
                <a:t>Uses whole</a:t>
              </a:r>
              <a:br>
                <a:rPr lang="en-US" sz="2500" dirty="0"/>
              </a:br>
              <a:r>
                <a:rPr lang="en-US" sz="2500" dirty="0"/>
                <a:t>assembly</a:t>
              </a:r>
              <a:br>
                <a:rPr lang="en-US" sz="2500" dirty="0"/>
              </a:br>
              <a:r>
                <a:rPr lang="en-US" sz="2500" dirty="0"/>
                <a:t>in his course</a:t>
              </a:r>
            </a:p>
          </p:txBody>
        </p:sp>
      </p:grpSp>
      <p:pic>
        <p:nvPicPr>
          <p:cNvPr id="30740" name="Picture 2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51013" y="2152650"/>
            <a:ext cx="981075" cy="785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0741" name="Picture 2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03400" y="4160838"/>
            <a:ext cx="876300" cy="8937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pic>
        <p:nvPicPr>
          <p:cNvPr id="30742" name="Picture 2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643688" y="1982788"/>
            <a:ext cx="2286000" cy="15541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75000"/>
              </a:schemeClr>
            </a:outerShdw>
          </a:effectLst>
        </p:spPr>
      </p:pic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286000" y="2830513"/>
            <a:ext cx="3848100" cy="1268412"/>
            <a:chOff x="1792" y="1946"/>
            <a:chExt cx="3448" cy="1136"/>
          </a:xfrm>
        </p:grpSpPr>
        <p:sp>
          <p:nvSpPr>
            <p:cNvPr id="30744" name="Line 24"/>
            <p:cNvSpPr>
              <a:spLocks noChangeShapeType="1"/>
            </p:cNvSpPr>
            <p:nvPr/>
          </p:nvSpPr>
          <p:spPr bwMode="auto">
            <a:xfrm rot="10800000" flipH="1">
              <a:off x="1792" y="1946"/>
              <a:ext cx="2033" cy="673"/>
            </a:xfrm>
            <a:prstGeom prst="line">
              <a:avLst/>
            </a:prstGeom>
            <a:noFill/>
            <a:ln w="57150">
              <a:solidFill>
                <a:srgbClr val="FFFB1B"/>
              </a:solidFill>
              <a:round/>
              <a:headEnd/>
              <a:tailEnd type="stealth" w="med" len="med"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745" name="Line 25"/>
            <p:cNvSpPr>
              <a:spLocks noChangeShapeType="1"/>
            </p:cNvSpPr>
            <p:nvPr/>
          </p:nvSpPr>
          <p:spPr bwMode="auto">
            <a:xfrm rot="10800000" flipH="1">
              <a:off x="2480" y="1970"/>
              <a:ext cx="1310" cy="1039"/>
            </a:xfrm>
            <a:prstGeom prst="line">
              <a:avLst/>
            </a:prstGeom>
            <a:noFill/>
            <a:ln w="57150">
              <a:solidFill>
                <a:srgbClr val="FFFB1B"/>
              </a:solidFill>
              <a:round/>
              <a:headEnd/>
              <a:tailEnd type="stealth" w="med" len="med"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746" name="Line 26"/>
            <p:cNvSpPr>
              <a:spLocks noChangeShapeType="1"/>
            </p:cNvSpPr>
            <p:nvPr/>
          </p:nvSpPr>
          <p:spPr bwMode="auto">
            <a:xfrm>
              <a:off x="3825" y="1979"/>
              <a:ext cx="1415" cy="1103"/>
            </a:xfrm>
            <a:prstGeom prst="line">
              <a:avLst/>
            </a:prstGeom>
            <a:noFill/>
            <a:ln w="57150">
              <a:solidFill>
                <a:srgbClr val="FFFB1B"/>
              </a:solidFill>
              <a:round/>
              <a:headEnd/>
              <a:tailEnd type="stealth" w="med" len="med"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The LON-CAPA Community</a:t>
            </a:r>
          </a:p>
        </p:txBody>
      </p:sp>
      <p:pic>
        <p:nvPicPr>
          <p:cNvPr id="7172" name="Picture 4" descr="earth-hu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28800"/>
            <a:ext cx="8534400" cy="42672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92164" name="AutoShape 5"/>
          <p:cNvSpPr>
            <a:spLocks noChangeArrowheads="1"/>
          </p:cNvSpPr>
          <p:nvPr/>
        </p:nvSpPr>
        <p:spPr bwMode="auto">
          <a:xfrm>
            <a:off x="838200" y="3200400"/>
            <a:ext cx="1371600" cy="381000"/>
          </a:xfrm>
          <a:prstGeom prst="wedgeRectCallout">
            <a:avLst>
              <a:gd name="adj1" fmla="val 48162"/>
              <a:gd name="adj2" fmla="val -81667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USA: </a:t>
            </a:r>
            <a:r>
              <a:rPr lang="en-US" dirty="0" smtClean="0"/>
              <a:t>108</a:t>
            </a:r>
            <a:endParaRPr lang="en-US" dirty="0"/>
          </a:p>
        </p:txBody>
      </p:sp>
      <p:sp>
        <p:nvSpPr>
          <p:cNvPr id="92165" name="AutoShape 6"/>
          <p:cNvSpPr>
            <a:spLocks noChangeArrowheads="1"/>
          </p:cNvSpPr>
          <p:nvPr/>
        </p:nvSpPr>
        <p:spPr bwMode="auto">
          <a:xfrm>
            <a:off x="533400" y="2209800"/>
            <a:ext cx="1600200" cy="381000"/>
          </a:xfrm>
          <a:prstGeom prst="wedgeRectCallout">
            <a:avLst>
              <a:gd name="adj1" fmla="val 52481"/>
              <a:gd name="adj2" fmla="val 84583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Canada:</a:t>
            </a:r>
            <a:r>
              <a:rPr lang="en-US" dirty="0" smtClean="0"/>
              <a:t> 7</a:t>
            </a:r>
            <a:endParaRPr lang="en-US" dirty="0"/>
          </a:p>
        </p:txBody>
      </p:sp>
      <p:sp>
        <p:nvSpPr>
          <p:cNvPr id="92166" name="AutoShape 7"/>
          <p:cNvSpPr>
            <a:spLocks noChangeArrowheads="1"/>
          </p:cNvSpPr>
          <p:nvPr/>
        </p:nvSpPr>
        <p:spPr bwMode="auto">
          <a:xfrm>
            <a:off x="5486400" y="1981200"/>
            <a:ext cx="1752600" cy="381000"/>
          </a:xfrm>
          <a:prstGeom prst="wedgeRectCallout">
            <a:avLst>
              <a:gd name="adj1" fmla="val -88514"/>
              <a:gd name="adj2" fmla="val 131876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Germany: 3</a:t>
            </a:r>
          </a:p>
        </p:txBody>
      </p:sp>
      <p:sp>
        <p:nvSpPr>
          <p:cNvPr id="92167" name="AutoShape 8"/>
          <p:cNvSpPr>
            <a:spLocks noChangeArrowheads="1"/>
          </p:cNvSpPr>
          <p:nvPr/>
        </p:nvSpPr>
        <p:spPr bwMode="auto">
          <a:xfrm>
            <a:off x="5486400" y="2590800"/>
            <a:ext cx="1447800" cy="381000"/>
          </a:xfrm>
          <a:prstGeom prst="wedgeRectCallout">
            <a:avLst>
              <a:gd name="adj1" fmla="val -58140"/>
              <a:gd name="adj2" fmla="val 66663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Turkey: 1</a:t>
            </a:r>
          </a:p>
        </p:txBody>
      </p:sp>
      <p:sp>
        <p:nvSpPr>
          <p:cNvPr id="92168" name="AutoShape 9"/>
          <p:cNvSpPr>
            <a:spLocks noChangeArrowheads="1"/>
          </p:cNvSpPr>
          <p:nvPr/>
        </p:nvSpPr>
        <p:spPr bwMode="auto">
          <a:xfrm>
            <a:off x="5181600" y="3429000"/>
            <a:ext cx="1295400" cy="381000"/>
          </a:xfrm>
          <a:prstGeom prst="wedgeRectCallout">
            <a:avLst>
              <a:gd name="adj1" fmla="val -29903"/>
              <a:gd name="adj2" fmla="val -115833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Israel: 2</a:t>
            </a:r>
          </a:p>
        </p:txBody>
      </p:sp>
      <p:sp>
        <p:nvSpPr>
          <p:cNvPr id="92169" name="AutoShape 10"/>
          <p:cNvSpPr>
            <a:spLocks noChangeArrowheads="1"/>
          </p:cNvSpPr>
          <p:nvPr/>
        </p:nvSpPr>
        <p:spPr bwMode="auto">
          <a:xfrm>
            <a:off x="6705600" y="3021357"/>
            <a:ext cx="2057400" cy="381000"/>
          </a:xfrm>
          <a:prstGeom prst="wedgeRectCallout">
            <a:avLst>
              <a:gd name="adj1" fmla="val 3876"/>
              <a:gd name="adj2" fmla="val -112030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South Korea: 1</a:t>
            </a:r>
          </a:p>
        </p:txBody>
      </p:sp>
      <p:sp>
        <p:nvSpPr>
          <p:cNvPr id="92170" name="AutoShape 11"/>
          <p:cNvSpPr>
            <a:spLocks noChangeArrowheads="1"/>
          </p:cNvSpPr>
          <p:nvPr/>
        </p:nvSpPr>
        <p:spPr bwMode="auto">
          <a:xfrm>
            <a:off x="5486400" y="4953000"/>
            <a:ext cx="2057400" cy="381000"/>
          </a:xfrm>
          <a:prstGeom prst="wedgeRectCallout">
            <a:avLst>
              <a:gd name="adj1" fmla="val -69523"/>
              <a:gd name="adj2" fmla="val -111250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South Africa: 1</a:t>
            </a:r>
          </a:p>
        </p:txBody>
      </p:sp>
      <p:sp>
        <p:nvSpPr>
          <p:cNvPr id="92171" name="AutoShape 12"/>
          <p:cNvSpPr>
            <a:spLocks noChangeArrowheads="1"/>
          </p:cNvSpPr>
          <p:nvPr/>
        </p:nvSpPr>
        <p:spPr bwMode="auto">
          <a:xfrm>
            <a:off x="3581400" y="4800600"/>
            <a:ext cx="1143000" cy="381000"/>
          </a:xfrm>
          <a:prstGeom prst="wedgeRectCallout">
            <a:avLst>
              <a:gd name="adj1" fmla="val -59722"/>
              <a:gd name="adj2" fmla="val -161250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/>
              <a:t>Brazil: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92172" name="Text Box 13"/>
          <p:cNvSpPr txBox="1">
            <a:spLocks noChangeArrowheads="1"/>
          </p:cNvSpPr>
          <p:nvPr/>
        </p:nvSpPr>
        <p:spPr bwMode="auto">
          <a:xfrm>
            <a:off x="228600" y="1246188"/>
            <a:ext cx="658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High Schools, Colleges, and Universities</a:t>
            </a:r>
            <a:endParaRPr lang="en-US"/>
          </a:p>
        </p:txBody>
      </p:sp>
      <p:sp>
        <p:nvSpPr>
          <p:cNvPr id="92173" name="Text Box 14"/>
          <p:cNvSpPr txBox="1">
            <a:spLocks noChangeArrowheads="1"/>
          </p:cNvSpPr>
          <p:nvPr/>
        </p:nvSpPr>
        <p:spPr bwMode="auto">
          <a:xfrm>
            <a:off x="381000" y="6172200"/>
            <a:ext cx="7853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… plus grant projects and publishing companies.</a:t>
            </a:r>
            <a:endParaRPr lang="en-US"/>
          </a:p>
        </p:txBody>
      </p:sp>
      <p:sp>
        <p:nvSpPr>
          <p:cNvPr id="92174" name="AutoShape 15"/>
          <p:cNvSpPr>
            <a:spLocks noChangeArrowheads="1"/>
          </p:cNvSpPr>
          <p:nvPr/>
        </p:nvSpPr>
        <p:spPr bwMode="auto">
          <a:xfrm>
            <a:off x="2819400" y="3200400"/>
            <a:ext cx="1981200" cy="381000"/>
          </a:xfrm>
          <a:prstGeom prst="wedgeRectCallout">
            <a:avLst>
              <a:gd name="adj1" fmla="val 50801"/>
              <a:gd name="adj2" fmla="val -148333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/>
              <a:t>Switzerland: 1</a:t>
            </a: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105400" y="4038600"/>
            <a:ext cx="1524000" cy="381000"/>
          </a:xfrm>
          <a:prstGeom prst="wedgeRectCallout">
            <a:avLst>
              <a:gd name="adj1" fmla="val -69523"/>
              <a:gd name="adj2" fmla="val -111250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Nigeria: </a:t>
            </a:r>
            <a:r>
              <a:rPr lang="en-US" dirty="0"/>
              <a:t>1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3276600" y="1905000"/>
            <a:ext cx="2057400" cy="381000"/>
          </a:xfrm>
          <a:prstGeom prst="wedgeRectCallout">
            <a:avLst>
              <a:gd name="adj1" fmla="val 9319"/>
              <a:gd name="adj2" fmla="val 159128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Great Britain: </a:t>
            </a:r>
            <a:r>
              <a:rPr lang="en-US" dirty="0"/>
              <a:t>1</a:t>
            </a:r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6858000" y="3733800"/>
            <a:ext cx="1524000" cy="381000"/>
          </a:xfrm>
          <a:prstGeom prst="wedgeRectCallout">
            <a:avLst>
              <a:gd name="adj1" fmla="val -12311"/>
              <a:gd name="adj2" fmla="val -130677"/>
            </a:avLst>
          </a:prstGeom>
          <a:solidFill>
            <a:srgbClr val="CCFFFF">
              <a:alpha val="49019"/>
            </a:srgbClr>
          </a:solidFill>
          <a:ln w="9525">
            <a:solidFill>
              <a:schemeClr val="tx1">
                <a:alpha val="49019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/>
              <a:t>Taiwan: </a:t>
            </a:r>
            <a:r>
              <a:rPr lang="en-US" dirty="0"/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Global, </a:t>
            </a:r>
            <a:r>
              <a:rPr lang="en-US" smtClean="0"/>
              <a:t>Act Local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98" y="1219200"/>
            <a:ext cx="7896802" cy="5537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Thank you!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4400" dirty="0" smtClean="0">
                <a:ea typeface="ＭＳ Ｐゴシック" charset="-128"/>
                <a:cs typeface="ＭＳ Ｐゴシック" charset="-128"/>
              </a:rPr>
              <a:t>Gerd Kortemeyer</a:t>
            </a:r>
          </a:p>
          <a:p>
            <a:pPr>
              <a:buFont typeface="Arial" charset="0"/>
              <a:buNone/>
            </a:pPr>
            <a:r>
              <a:rPr lang="en-US" sz="4400" dirty="0" smtClean="0">
                <a:ea typeface="ＭＳ Ｐゴシック" charset="-128"/>
                <a:cs typeface="ＭＳ Ｐゴシック" charset="-128"/>
              </a:rPr>
              <a:t>korte@lite.msu.edu</a:t>
            </a:r>
          </a:p>
          <a:p>
            <a:pPr>
              <a:buFont typeface="Arial" charset="0"/>
              <a:buNone/>
            </a:pPr>
            <a:r>
              <a:rPr lang="en-US" sz="4400" dirty="0" err="1" smtClean="0">
                <a:ea typeface="ＭＳ Ｐゴシック" charset="-128"/>
                <a:cs typeface="ＭＳ Ｐゴシック" charset="-128"/>
              </a:rPr>
              <a:t>http://www.lon-capa.org</a:t>
            </a:r>
            <a:r>
              <a:rPr lang="en-US" sz="4400" dirty="0" smtClean="0">
                <a:ea typeface="ＭＳ Ｐゴシック" charset="-128"/>
                <a:cs typeface="ＭＳ Ｐゴシック" charset="-128"/>
              </a:rPr>
              <a:t>/</a:t>
            </a: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334000"/>
          </a:xfrm>
        </p:spPr>
        <p:txBody>
          <a:bodyPr/>
          <a:lstStyle/>
          <a:p>
            <a:r>
              <a:rPr lang="en-US" dirty="0" smtClean="0"/>
              <a:t>Assessment: Feedback to learners and instructors</a:t>
            </a:r>
          </a:p>
          <a:p>
            <a:r>
              <a:rPr lang="en-US" dirty="0" smtClean="0"/>
              <a:t>Formative assessment:</a:t>
            </a:r>
          </a:p>
          <a:p>
            <a:pPr lvl="1"/>
            <a:r>
              <a:rPr lang="en-US" dirty="0" smtClean="0"/>
              <a:t>Students can keep track of their own learning</a:t>
            </a:r>
          </a:p>
          <a:p>
            <a:pPr lvl="2"/>
            <a:r>
              <a:rPr lang="en-US" dirty="0" smtClean="0"/>
              <a:t>Students do not fall behind</a:t>
            </a:r>
          </a:p>
          <a:p>
            <a:pPr lvl="1"/>
            <a:r>
              <a:rPr lang="en-US" dirty="0" smtClean="0"/>
              <a:t>Instructors keep track of their students’ learning</a:t>
            </a:r>
          </a:p>
          <a:p>
            <a:pPr lvl="2"/>
            <a:r>
              <a:rPr lang="en-US" dirty="0" smtClean="0"/>
              <a:t>can adapt the teaching to the learning</a:t>
            </a:r>
          </a:p>
          <a:p>
            <a:r>
              <a:rPr lang="en-US" dirty="0" smtClean="0"/>
              <a:t>Summative assessment: exams</a:t>
            </a:r>
          </a:p>
          <a:p>
            <a:pPr lvl="1"/>
            <a:r>
              <a:rPr lang="en-US" dirty="0" smtClean="0"/>
              <a:t>Technology allows for frequent exams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86400"/>
          </a:xfrm>
        </p:spPr>
        <p:txBody>
          <a:bodyPr/>
          <a:lstStyle/>
          <a:p>
            <a:r>
              <a:rPr lang="en-US" sz="2400" dirty="0" smtClean="0"/>
              <a:t>Pre-Class Questions</a:t>
            </a:r>
          </a:p>
          <a:p>
            <a:pPr lvl="1"/>
            <a:r>
              <a:rPr lang="en-US" sz="2000" dirty="0" smtClean="0"/>
              <a:t>Students being prepared for lecture</a:t>
            </a:r>
          </a:p>
          <a:p>
            <a:pPr lvl="1"/>
            <a:r>
              <a:rPr lang="en-US" sz="2000" dirty="0" smtClean="0"/>
              <a:t>Just-In-Time Teaching</a:t>
            </a:r>
          </a:p>
          <a:p>
            <a:r>
              <a:rPr lang="en-US" sz="2400" dirty="0" smtClean="0"/>
              <a:t>In-Class Questions</a:t>
            </a:r>
          </a:p>
          <a:p>
            <a:pPr lvl="1"/>
            <a:r>
              <a:rPr lang="en-US" sz="2000" dirty="0" smtClean="0"/>
              <a:t>Clickers</a:t>
            </a:r>
          </a:p>
          <a:p>
            <a:r>
              <a:rPr lang="en-US" sz="2400" dirty="0" smtClean="0"/>
              <a:t>Post-Class Questions</a:t>
            </a:r>
          </a:p>
          <a:p>
            <a:pPr lvl="1"/>
            <a:r>
              <a:rPr lang="en-US" sz="2000" dirty="0" smtClean="0"/>
              <a:t>Homework</a:t>
            </a:r>
          </a:p>
          <a:p>
            <a:pPr lvl="1"/>
            <a:r>
              <a:rPr lang="en-US" sz="2000" dirty="0" smtClean="0"/>
              <a:t>Online Discussions, </a:t>
            </a:r>
            <a:r>
              <a:rPr lang="en-US" sz="2000" dirty="0" err="1" smtClean="0"/>
              <a:t>Helprooms</a:t>
            </a:r>
            <a:endParaRPr lang="en-US" sz="2000" dirty="0" smtClean="0"/>
          </a:p>
          <a:p>
            <a:pPr lvl="1"/>
            <a:r>
              <a:rPr lang="en-US" sz="2000" dirty="0" smtClean="0"/>
              <a:t>Exams</a:t>
            </a:r>
          </a:p>
          <a:p>
            <a:r>
              <a:rPr lang="en-US" sz="2800" dirty="0" smtClean="0"/>
              <a:t>Does this even work?</a:t>
            </a:r>
          </a:p>
          <a:p>
            <a:r>
              <a:rPr lang="en-US" sz="2400" b="1" i="1" dirty="0" smtClean="0"/>
              <a:t>How is this realistically possible?</a:t>
            </a:r>
            <a:endParaRPr lang="en-US" sz="2400" b="1" dirty="0" smtClean="0"/>
          </a:p>
          <a:p>
            <a:pPr lvl="1"/>
            <a:r>
              <a:rPr lang="en-US" sz="2000" i="1" dirty="0" smtClean="0"/>
              <a:t>That’s where course and learning content management come in!	</a:t>
            </a:r>
          </a:p>
        </p:txBody>
      </p:sp>
      <p:sp>
        <p:nvSpPr>
          <p:cNvPr id="4" name="Down Arrow 3"/>
          <p:cNvSpPr/>
          <p:nvPr/>
        </p:nvSpPr>
        <p:spPr bwMode="auto">
          <a:xfrm>
            <a:off x="5105400" y="1295400"/>
            <a:ext cx="1219200" cy="3505200"/>
          </a:xfrm>
          <a:prstGeom prst="down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CC66FF"/>
              </a:gs>
              <a:gs pos="32000">
                <a:srgbClr val="FFFF00"/>
              </a:gs>
              <a:gs pos="69000">
                <a:schemeClr val="accent1">
                  <a:lumMod val="75000"/>
                </a:schemeClr>
              </a:gs>
            </a:gsLst>
            <a:lin ang="564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Explosion 1 4"/>
          <p:cNvSpPr/>
          <p:nvPr/>
        </p:nvSpPr>
        <p:spPr bwMode="auto">
          <a:xfrm>
            <a:off x="4953000" y="2438400"/>
            <a:ext cx="1524000" cy="762000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rPr>
              <a:t>Lecture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9235" y="4734580"/>
            <a:ext cx="384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Students being prepared for lecture</a:t>
            </a:r>
          </a:p>
          <a:p>
            <a:r>
              <a:rPr lang="en-US" dirty="0" smtClean="0"/>
              <a:t>Just-In-Time Teaching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Pre-Class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Pre-Class Questions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8991600" cy="3647459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 bwMode="auto">
          <a:xfrm rot="3051961">
            <a:off x="315911" y="4848847"/>
            <a:ext cx="1447800" cy="717135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Pre-Class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2514600" cy="4572000"/>
          </a:xfrm>
        </p:spPr>
        <p:txBody>
          <a:bodyPr/>
          <a:lstStyle/>
          <a:p>
            <a:r>
              <a:rPr lang="en-US" dirty="0" smtClean="0"/>
              <a:t>Easy questions embedded into content</a:t>
            </a:r>
          </a:p>
          <a:p>
            <a:r>
              <a:rPr lang="en-US" dirty="0" smtClean="0"/>
              <a:t>Due before lecture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645" y="1371600"/>
            <a:ext cx="6143155" cy="4521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ndybar">
  <a:themeElements>
    <a:clrScheme name="Candybar 3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B87F2"/>
      </a:accent1>
      <a:accent2>
        <a:srgbClr val="555555"/>
      </a:accent2>
      <a:accent3>
        <a:srgbClr val="FFFFFF"/>
      </a:accent3>
      <a:accent4>
        <a:srgbClr val="000000"/>
      </a:accent4>
      <a:accent5>
        <a:srgbClr val="B5C3F7"/>
      </a:accent5>
      <a:accent6>
        <a:srgbClr val="4C4C4C"/>
      </a:accent6>
      <a:hlink>
        <a:srgbClr val="5DA31E"/>
      </a:hlink>
      <a:folHlink>
        <a:srgbClr val="BAD41A"/>
      </a:folHlink>
    </a:clrScheme>
    <a:fontScheme name="Candyba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Candybar 1">
        <a:dk1>
          <a:srgbClr val="000000"/>
        </a:dk1>
        <a:lt1>
          <a:srgbClr val="FFFFFF"/>
        </a:lt1>
        <a:dk2>
          <a:srgbClr val="003366"/>
        </a:dk2>
        <a:lt2>
          <a:srgbClr val="AAAAAA"/>
        </a:lt2>
        <a:accent1>
          <a:srgbClr val="EEEEEE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F5F5F5"/>
        </a:accent5>
        <a:accent6>
          <a:srgbClr val="002D5C"/>
        </a:accent6>
        <a:hlink>
          <a:srgbClr val="5B87F2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2">
        <a:dk1>
          <a:srgbClr val="000000"/>
        </a:dk1>
        <a:lt1>
          <a:srgbClr val="FFFFFF"/>
        </a:lt1>
        <a:dk2>
          <a:srgbClr val="FFFFFF"/>
        </a:dk2>
        <a:lt2>
          <a:srgbClr val="888888"/>
        </a:lt2>
        <a:accent1>
          <a:srgbClr val="BAD41A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D9E6AB"/>
        </a:accent5>
        <a:accent6>
          <a:srgbClr val="744BBD"/>
        </a:accent6>
        <a:hlink>
          <a:srgbClr val="5DA31E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5B87F2"/>
        </a:accent1>
        <a:accent2>
          <a:srgbClr val="555555"/>
        </a:accent2>
        <a:accent3>
          <a:srgbClr val="FFFFFF"/>
        </a:accent3>
        <a:accent4>
          <a:srgbClr val="000000"/>
        </a:accent4>
        <a:accent5>
          <a:srgbClr val="B5C3F7"/>
        </a:accent5>
        <a:accent6>
          <a:srgbClr val="4C4C4C"/>
        </a:accent6>
        <a:hlink>
          <a:srgbClr val="5DA31E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FFA8A8"/>
        </a:accent1>
        <a:accent2>
          <a:srgbClr val="FFCC18"/>
        </a:accent2>
        <a:accent3>
          <a:srgbClr val="FFFFFF"/>
        </a:accent3>
        <a:accent4>
          <a:srgbClr val="000000"/>
        </a:accent4>
        <a:accent5>
          <a:srgbClr val="FFD1D1"/>
        </a:accent5>
        <a:accent6>
          <a:srgbClr val="E7B915"/>
        </a:accent6>
        <a:hlink>
          <a:srgbClr val="6876E7"/>
        </a:hlink>
        <a:folHlink>
          <a:srgbClr val="ED181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E6E658"/>
        </a:accent1>
        <a:accent2>
          <a:srgbClr val="8CBC1C"/>
        </a:accent2>
        <a:accent3>
          <a:srgbClr val="FFFFFF"/>
        </a:accent3>
        <a:accent4>
          <a:srgbClr val="000000"/>
        </a:accent4>
        <a:accent5>
          <a:srgbClr val="F0F0B4"/>
        </a:accent5>
        <a:accent6>
          <a:srgbClr val="7EAA18"/>
        </a:accent6>
        <a:hlink>
          <a:srgbClr val="6876E7"/>
        </a:hlink>
        <a:folHlink>
          <a:srgbClr val="5FBD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6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5918BB"/>
        </a:accent1>
        <a:accent2>
          <a:srgbClr val="8154D1"/>
        </a:accent2>
        <a:accent3>
          <a:srgbClr val="FFFFFF"/>
        </a:accent3>
        <a:accent4>
          <a:srgbClr val="000000"/>
        </a:accent4>
        <a:accent5>
          <a:srgbClr val="B5ABDA"/>
        </a:accent5>
        <a:accent6>
          <a:srgbClr val="744BBD"/>
        </a:accent6>
        <a:hlink>
          <a:srgbClr val="DC54AD"/>
        </a:hlink>
        <a:folHlink>
          <a:srgbClr val="BAD41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ndybar 7">
        <a:dk1>
          <a:srgbClr val="000000"/>
        </a:dk1>
        <a:lt1>
          <a:srgbClr val="FFFFFF"/>
        </a:lt1>
        <a:dk2>
          <a:srgbClr val="EBE3F8"/>
        </a:dk2>
        <a:lt2>
          <a:srgbClr val="000000"/>
        </a:lt2>
        <a:accent1>
          <a:srgbClr val="FF7518"/>
        </a:accent1>
        <a:accent2>
          <a:srgbClr val="888888"/>
        </a:accent2>
        <a:accent3>
          <a:srgbClr val="FFFFFF"/>
        </a:accent3>
        <a:accent4>
          <a:srgbClr val="000000"/>
        </a:accent4>
        <a:accent5>
          <a:srgbClr val="FFBDAB"/>
        </a:accent5>
        <a:accent6>
          <a:srgbClr val="7B7B7B"/>
        </a:accent6>
        <a:hlink>
          <a:srgbClr val="8CBC1C"/>
        </a:hlink>
        <a:folHlink>
          <a:srgbClr val="FFCC1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2004:Templates:Presentations:Designs:Candybar</Template>
  <TotalTime>1149</TotalTime>
  <Words>833</Words>
  <Application>Microsoft Macintosh PowerPoint</Application>
  <PresentationFormat>On-screen Show (4:3)</PresentationFormat>
  <Paragraphs>203</Paragraphs>
  <Slides>44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Candybar</vt:lpstr>
      <vt:lpstr>Introduction to LON-CAPA</vt:lpstr>
      <vt:lpstr>Overview</vt:lpstr>
      <vt:lpstr>Overview</vt:lpstr>
      <vt:lpstr>Overview</vt:lpstr>
      <vt:lpstr>Assessment</vt:lpstr>
      <vt:lpstr>Assessment</vt:lpstr>
      <vt:lpstr>Pre-Class Questions</vt:lpstr>
      <vt:lpstr>Pre-Class Questions</vt:lpstr>
      <vt:lpstr>Pre-Class Questions</vt:lpstr>
      <vt:lpstr>Pre-Class Questions</vt:lpstr>
      <vt:lpstr>Just-In-Time</vt:lpstr>
      <vt:lpstr>Just-In-Time</vt:lpstr>
      <vt:lpstr>Just-In-Time</vt:lpstr>
      <vt:lpstr>In-Class Questions</vt:lpstr>
      <vt:lpstr>Clickers</vt:lpstr>
      <vt:lpstr>Clickers</vt:lpstr>
      <vt:lpstr>Clicker</vt:lpstr>
      <vt:lpstr>Clicker</vt:lpstr>
      <vt:lpstr>Clicker</vt:lpstr>
      <vt:lpstr>Clicker</vt:lpstr>
      <vt:lpstr>Clicker</vt:lpstr>
      <vt:lpstr>Post-Class Questions</vt:lpstr>
      <vt:lpstr>Homework</vt:lpstr>
      <vt:lpstr>Homework</vt:lpstr>
      <vt:lpstr>Homework</vt:lpstr>
      <vt:lpstr>Homework</vt:lpstr>
      <vt:lpstr>Online Discussions</vt:lpstr>
      <vt:lpstr>Helprooms</vt:lpstr>
      <vt:lpstr>Exams</vt:lpstr>
      <vt:lpstr>Exams</vt:lpstr>
      <vt:lpstr>Exams</vt:lpstr>
      <vt:lpstr>Exams</vt:lpstr>
      <vt:lpstr>Before we go on …</vt:lpstr>
      <vt:lpstr>Learning Success</vt:lpstr>
      <vt:lpstr>Learning Success</vt:lpstr>
      <vt:lpstr>How is this realistically possible?</vt:lpstr>
      <vt:lpstr>Sharing of Resources</vt:lpstr>
      <vt:lpstr>LON-CAPA Architecture</vt:lpstr>
      <vt:lpstr>LON-CAPA Architecture</vt:lpstr>
      <vt:lpstr>The LON-CAPA Community</vt:lpstr>
      <vt:lpstr>Resource Assembly</vt:lpstr>
      <vt:lpstr>The LON-CAPA Community</vt:lpstr>
      <vt:lpstr>Think Global, Act Local</vt:lpstr>
      <vt:lpstr>Thank you!</vt:lpstr>
    </vt:vector>
  </TitlesOfParts>
  <Company>Michigan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Gerd Kortemeyer</dc:creator>
  <cp:lastModifiedBy>Gerd Kortemeyer</cp:lastModifiedBy>
  <cp:revision>98</cp:revision>
  <dcterms:created xsi:type="dcterms:W3CDTF">2010-05-13T13:52:03Z</dcterms:created>
  <dcterms:modified xsi:type="dcterms:W3CDTF">2010-05-13T13:53:13Z</dcterms:modified>
</cp:coreProperties>
</file>